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4"/>
  </p:notesMasterIdLst>
  <p:sldIdLst>
    <p:sldId id="256" r:id="rId2"/>
    <p:sldId id="321" r:id="rId3"/>
    <p:sldId id="322" r:id="rId4"/>
    <p:sldId id="323" r:id="rId5"/>
    <p:sldId id="324" r:id="rId6"/>
    <p:sldId id="319" r:id="rId7"/>
    <p:sldId id="325" r:id="rId8"/>
    <p:sldId id="326" r:id="rId9"/>
    <p:sldId id="327" r:id="rId10"/>
    <p:sldId id="328" r:id="rId11"/>
    <p:sldId id="320" r:id="rId12"/>
    <p:sldId id="329" r:id="rId13"/>
    <p:sldId id="330" r:id="rId14"/>
    <p:sldId id="331" r:id="rId15"/>
    <p:sldId id="332" r:id="rId16"/>
    <p:sldId id="309" r:id="rId17"/>
    <p:sldId id="314"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 id="377" r:id="rId62"/>
    <p:sldId id="378" r:id="rId63"/>
    <p:sldId id="379" r:id="rId64"/>
    <p:sldId id="380" r:id="rId65"/>
    <p:sldId id="381" r:id="rId66"/>
    <p:sldId id="382" r:id="rId67"/>
    <p:sldId id="383" r:id="rId68"/>
    <p:sldId id="384" r:id="rId69"/>
    <p:sldId id="385" r:id="rId70"/>
    <p:sldId id="386" r:id="rId71"/>
    <p:sldId id="387" r:id="rId72"/>
    <p:sldId id="388"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67" autoAdjust="0"/>
  </p:normalViewPr>
  <p:slideViewPr>
    <p:cSldViewPr showGuides="1">
      <p:cViewPr varScale="1">
        <p:scale>
          <a:sx n="115" d="100"/>
          <a:sy n="115" d="100"/>
        </p:scale>
        <p:origin x="1284"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C0D53A-A3A9-4785-8F95-13CA35C29A76}" type="datetimeFigureOut">
              <a:rPr lang="en-US" smtClean="0"/>
              <a:pPr/>
              <a:t>1/21/2018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0FFDE-72E4-4E33-A11F-D22F07A26A20}" type="slidenum">
              <a:rPr lang="en-US" smtClean="0"/>
              <a:pPr/>
              <a:t>‹#›</a:t>
            </a:fld>
            <a:endParaRPr lang="en-US"/>
          </a:p>
        </p:txBody>
      </p:sp>
    </p:spTree>
    <p:extLst>
      <p:ext uri="{BB962C8B-B14F-4D97-AF65-F5344CB8AC3E}">
        <p14:creationId xmlns:p14="http://schemas.microsoft.com/office/powerpoint/2010/main" val="157885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76962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76962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315200" y="6477000"/>
            <a:ext cx="1676400" cy="228600"/>
          </a:xfrm>
        </p:spPr>
        <p:txBody>
          <a:bodyPr/>
          <a:lstStyle>
            <a:lvl1pPr algn="r">
              <a:defRPr sz="1400"/>
            </a:lvl1pPr>
          </a:lstStyle>
          <a:p>
            <a:fld id="{B8DE410C-548C-4175-A52F-A7A6DEA1EC1F}" type="datetime1">
              <a:rPr lang="en-US" smtClean="0"/>
              <a:pPr/>
              <a:t>1/21/2018</a:t>
            </a:fld>
            <a:endParaRPr lang="en-US"/>
          </a:p>
        </p:txBody>
      </p:sp>
      <p:sp>
        <p:nvSpPr>
          <p:cNvPr id="17" name="Footer Placeholder 16"/>
          <p:cNvSpPr>
            <a:spLocks noGrp="1"/>
          </p:cNvSpPr>
          <p:nvPr>
            <p:ph type="ftr" sz="quarter" idx="11"/>
          </p:nvPr>
        </p:nvSpPr>
        <p:spPr>
          <a:xfrm>
            <a:off x="2898648" y="6355080"/>
            <a:ext cx="3474720" cy="365760"/>
          </a:xfrm>
        </p:spPr>
        <p:txBody>
          <a:bodyPr/>
          <a:lstStyle>
            <a:lvl1pPr algn="l">
              <a:defRPr/>
            </a:lvl1pPr>
          </a:lstStyle>
          <a:p>
            <a:endParaRPr lang="en-US" dirty="0"/>
          </a:p>
        </p:txBody>
      </p:sp>
      <p:sp>
        <p:nvSpPr>
          <p:cNvPr id="29" name="Slide Number Placeholder 28"/>
          <p:cNvSpPr>
            <a:spLocks noGrp="1"/>
          </p:cNvSpPr>
          <p:nvPr>
            <p:ph type="sldNum" sz="quarter" idx="12"/>
          </p:nvPr>
        </p:nvSpPr>
        <p:spPr>
          <a:xfrm>
            <a:off x="152400" y="6477000"/>
            <a:ext cx="1219200" cy="243840"/>
          </a:xfrm>
        </p:spPr>
        <p:txBody>
          <a:bodyPr/>
          <a:lstStyle/>
          <a:p>
            <a:fld id="{0E157DED-2631-4FEA-894F-3C72F5E7FC9E}" type="slidenum">
              <a:rPr lang="en-US" smtClean="0"/>
              <a:pPr/>
              <a:t>‹#›</a:t>
            </a:fld>
            <a:endParaRPr lang="en-US"/>
          </a:p>
        </p:txBody>
      </p:sp>
      <p:sp>
        <p:nvSpPr>
          <p:cNvPr id="21" name="Rectangle 20"/>
          <p:cNvSpPr/>
          <p:nvPr/>
        </p:nvSpPr>
        <p:spPr>
          <a:xfrm>
            <a:off x="381000" y="3657599"/>
            <a:ext cx="8610600" cy="127063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381000" y="5029200"/>
            <a:ext cx="8610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152400" y="36576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152400" y="502920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F296C-4657-42E4-BA8F-2F4F6816E90D}" type="datetime1">
              <a:rPr lang="en-US" smtClean="0"/>
              <a:pPr/>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57DED-2631-4FEA-894F-3C72F5E7FC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39DCC5-ABBA-4500-9AB1-154014DA660B}" type="datetime1">
              <a:rPr lang="en-US" smtClean="0"/>
              <a:pPr/>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57DED-2631-4FEA-894F-3C72F5E7FC9E}"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533400"/>
          </a:xfrm>
        </p:spPr>
        <p:txBody>
          <a:body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7315200" y="6477000"/>
            <a:ext cx="1676400" cy="245110"/>
          </a:xfrm>
        </p:spPr>
        <p:txBody>
          <a:bodyPr/>
          <a:lstStyle/>
          <a:p>
            <a:pPr algn="r"/>
            <a:fld id="{77CA0A33-8D6A-4020-BA1F-B65AE94B6184}" type="datetime1">
              <a:rPr lang="en-US" smtClean="0"/>
              <a:pPr algn="r"/>
              <a:t>1/21/2018</a:t>
            </a:fld>
            <a:endParaRPr lang="en-US" dirty="0"/>
          </a:p>
        </p:txBody>
      </p:sp>
      <p:sp>
        <p:nvSpPr>
          <p:cNvPr id="5" name="Footer Placeholder 4"/>
          <p:cNvSpPr>
            <a:spLocks noGrp="1"/>
          </p:cNvSpPr>
          <p:nvPr>
            <p:ph type="ftr" sz="quarter" idx="11"/>
          </p:nvPr>
        </p:nvSpPr>
        <p:spPr>
          <a:xfrm>
            <a:off x="2286000" y="6477000"/>
            <a:ext cx="4876800" cy="24511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152400" y="6477000"/>
            <a:ext cx="1981200" cy="245110"/>
          </a:xfrm>
        </p:spPr>
        <p:txBody>
          <a:bodyPr/>
          <a:lstStyle/>
          <a:p>
            <a:fld id="{0E157DED-2631-4FEA-894F-3C72F5E7FC9E}" type="slidenum">
              <a:rPr lang="en-US" smtClean="0"/>
              <a:pPr/>
              <a:t>‹#›</a:t>
            </a:fld>
            <a:endParaRPr lang="en-US"/>
          </a:p>
        </p:txBody>
      </p:sp>
      <p:sp>
        <p:nvSpPr>
          <p:cNvPr id="8" name="Content Placeholder 7"/>
          <p:cNvSpPr>
            <a:spLocks noGrp="1"/>
          </p:cNvSpPr>
          <p:nvPr>
            <p:ph sz="quarter" idx="1"/>
          </p:nvPr>
        </p:nvSpPr>
        <p:spPr>
          <a:xfrm>
            <a:off x="152400" y="838200"/>
            <a:ext cx="8839200" cy="548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9619C9BC-6667-4703-9427-B203200B4749}" type="datetime1">
              <a:rPr lang="en-US" smtClean="0"/>
              <a:pPr/>
              <a:t>1/21/2018</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0E157DED-2631-4FEA-894F-3C72F5E7FC9E}"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3AC08FE-5FDA-488B-9814-6E196D8A6300}" type="datetime1">
              <a:rPr lang="en-US" smtClean="0"/>
              <a:pPr/>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57DED-2631-4FEA-894F-3C72F5E7FC9E}"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E978B83-1654-4051-B09A-2165CBE5FE3E}" type="datetime1">
              <a:rPr lang="en-US" smtClean="0"/>
              <a:pPr/>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57DED-2631-4FEA-894F-3C72F5E7FC9E}"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002F4C-17BB-43F3-87CC-D5F9A27DF5B5}" type="datetime1">
              <a:rPr lang="en-US" smtClean="0"/>
              <a:pPr/>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57DED-2631-4FEA-894F-3C72F5E7FC9E}"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24800-D427-4FE6-A63D-7627C8050503}" type="datetime1">
              <a:rPr lang="en-US" smtClean="0"/>
              <a:pPr/>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57DED-2631-4FEA-894F-3C72F5E7FC9E}"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F34CD7-0505-4D04-83B9-C92B22514E0B}" type="datetime1">
              <a:rPr lang="en-US" smtClean="0"/>
              <a:pPr/>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57DED-2631-4FEA-894F-3C72F5E7FC9E}"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3AC2B2F-5AB0-45F0-A353-28B725C9D3B3}" type="datetime1">
              <a:rPr lang="en-US" smtClean="0"/>
              <a:pPr/>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57DED-2631-4FEA-894F-3C72F5E7FC9E}"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4AD71F2-79F5-4BBD-B8F3-A63A44006ACD}" type="datetime1">
              <a:rPr lang="en-US" smtClean="0"/>
              <a:pPr/>
              <a:t>1/21/2018</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E157DED-2631-4FEA-894F-3C72F5E7FC9E}"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13.bin"/><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8.wmf"/><Relationship Id="rId5" Type="http://schemas.openxmlformats.org/officeDocument/2006/relationships/oleObject" Target="../embeddings/oleObject15.bin"/><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9.wmf"/><Relationship Id="rId5" Type="http://schemas.openxmlformats.org/officeDocument/2006/relationships/oleObject" Target="../embeddings/oleObject17.bin"/><Relationship Id="rId4" Type="http://schemas.openxmlformats.org/officeDocument/2006/relationships/image" Target="../media/image1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0.wmf"/><Relationship Id="rId5" Type="http://schemas.openxmlformats.org/officeDocument/2006/relationships/oleObject" Target="../embeddings/oleObject19.bin"/><Relationship Id="rId4" Type="http://schemas.openxmlformats.org/officeDocument/2006/relationships/image" Target="../media/image1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4.wmf"/><Relationship Id="rId5" Type="http://schemas.openxmlformats.org/officeDocument/2006/relationships/oleObject" Target="../embeddings/oleObject21.bin"/><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4.wmf"/><Relationship Id="rId5" Type="http://schemas.openxmlformats.org/officeDocument/2006/relationships/oleObject" Target="../embeddings/oleObject23.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clipboard/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clipboard/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clipboard/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clipboard/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clipboard/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clipboard/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clipboard/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clipboard/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clipboard/media/image13.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clipboard/media/image14.png"/></Relationships>
</file>

<file path=ppt/slides/_rels/slide64.xml.rels><?xml version="1.0" encoding="UTF-8" standalone="yes"?>
<Relationships xmlns="http://schemas.openxmlformats.org/package/2006/relationships"><Relationship Id="rId3" Type="http://schemas.openxmlformats.org/officeDocument/2006/relationships/image" Target="../../clipboard/media/image16.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clipboard/media/image17.png"/></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clipboard/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clipboard/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clipboard/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clipboard/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clipboard/media/image13.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clipboard/media/image14.png"/></Relationships>
</file>

<file path=ppt/slides/_rels/slide71.xml.rels><?xml version="1.0" encoding="UTF-8" standalone="yes"?>
<Relationships xmlns="http://schemas.openxmlformats.org/package/2006/relationships"><Relationship Id="rId3" Type="http://schemas.openxmlformats.org/officeDocument/2006/relationships/image" Target="../../clipboard/media/image16.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clipboard/media/image17.png"/></Relationships>
</file>

<file path=ppt/slides/_rels/slide72.xml.rels><?xml version="1.0" encoding="UTF-8" standalone="yes"?>
<Relationships xmlns="http://schemas.openxmlformats.org/package/2006/relationships"><Relationship Id="rId3" Type="http://schemas.openxmlformats.org/officeDocument/2006/relationships/image" Target="../../clipboard/media/image26.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clipboard/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Inverse Kinematics</a:t>
            </a:r>
            <a:endParaRPr lang="en-US" dirty="0"/>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fld id="{CF0380BC-50EF-441E-9814-3AD4580E8883}" type="datetime1">
              <a:rPr lang="en-US" smtClean="0"/>
              <a:pPr/>
              <a:t>1/21/2018</a:t>
            </a:fld>
            <a:endParaRPr lang="en-US"/>
          </a:p>
        </p:txBody>
      </p:sp>
      <p:sp>
        <p:nvSpPr>
          <p:cNvPr id="5" name="Slide Number Placeholder 4"/>
          <p:cNvSpPr>
            <a:spLocks noGrp="1"/>
          </p:cNvSpPr>
          <p:nvPr>
            <p:ph type="sldNum" sz="quarter" idx="12"/>
          </p:nvPr>
        </p:nvSpPr>
        <p:spPr/>
        <p:txBody>
          <a:bodyPr/>
          <a:lstStyle/>
          <a:p>
            <a:fld id="{0E157DED-2631-4FEA-894F-3C72F5E7FC9E}" type="slidenum">
              <a:rPr lang="en-US" smtClean="0"/>
              <a:pPr/>
              <a:t>1</a:t>
            </a:fld>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RPP Cylindrical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10</a:t>
            </a:fld>
            <a:endParaRPr lang="en-US"/>
          </a:p>
        </p:txBody>
      </p:sp>
      <p:pic>
        <p:nvPicPr>
          <p:cNvPr id="7" name="Content Placeholder 6" descr="rpp_invkin.png"/>
          <p:cNvPicPr>
            <a:picLocks noGrp="1" noChangeAspect="1"/>
          </p:cNvPicPr>
          <p:nvPr>
            <p:ph sz="quarter" idx="1"/>
          </p:nvPr>
        </p:nvPicPr>
        <p:blipFill>
          <a:blip r:embed="rId2" cstate="print"/>
          <a:stretch>
            <a:fillRect/>
          </a:stretch>
        </p:blipFill>
        <p:spPr>
          <a:xfrm>
            <a:off x="1769604" y="838200"/>
            <a:ext cx="5604791" cy="5486400"/>
          </a:xfrm>
        </p:spPr>
      </p:pic>
      <p:sp>
        <p:nvSpPr>
          <p:cNvPr id="8" name="TextBox 7"/>
          <p:cNvSpPr txBox="1"/>
          <p:nvPr/>
        </p:nvSpPr>
        <p:spPr>
          <a:xfrm>
            <a:off x="3092908" y="4491335"/>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x</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9" name="TextBox 8"/>
          <p:cNvSpPr txBox="1"/>
          <p:nvPr/>
        </p:nvSpPr>
        <p:spPr>
          <a:xfrm>
            <a:off x="5791200" y="3886200"/>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y</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0" name="TextBox 9"/>
          <p:cNvSpPr txBox="1"/>
          <p:nvPr/>
        </p:nvSpPr>
        <p:spPr>
          <a:xfrm>
            <a:off x="5715000" y="1600200"/>
            <a:ext cx="429926"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o</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1" name="TextBox 10"/>
          <p:cNvSpPr txBox="1"/>
          <p:nvPr/>
        </p:nvSpPr>
        <p:spPr>
          <a:xfrm>
            <a:off x="4800600" y="1219200"/>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3</a:t>
            </a:r>
            <a:endParaRPr lang="en-US" sz="2400" baseline="-25000" dirty="0">
              <a:latin typeface="Times New Roman" pitchFamily="18" charset="0"/>
              <a:cs typeface="Times New Roman" pitchFamily="18" charset="0"/>
            </a:endParaRPr>
          </a:p>
        </p:txBody>
      </p:sp>
      <p:sp>
        <p:nvSpPr>
          <p:cNvPr id="12" name="TextBox 11"/>
          <p:cNvSpPr txBox="1"/>
          <p:nvPr/>
        </p:nvSpPr>
        <p:spPr>
          <a:xfrm>
            <a:off x="3276600" y="1748135"/>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p:txBody>
      </p:sp>
      <p:sp>
        <p:nvSpPr>
          <p:cNvPr id="13" name="TextBox 12"/>
          <p:cNvSpPr txBox="1"/>
          <p:nvPr/>
        </p:nvSpPr>
        <p:spPr>
          <a:xfrm>
            <a:off x="3276600" y="3198167"/>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1</a:t>
            </a:r>
            <a:endParaRPr lang="en-US" sz="2400" baseline="-25000" dirty="0">
              <a:latin typeface="Times New Roman" pitchFamily="18" charset="0"/>
              <a:cs typeface="Times New Roman" pitchFamily="18" charset="0"/>
            </a:endParaRPr>
          </a:p>
        </p:txBody>
      </p:sp>
      <p:sp>
        <p:nvSpPr>
          <p:cNvPr id="6" name="Right Brace 5"/>
          <p:cNvSpPr/>
          <p:nvPr/>
        </p:nvSpPr>
        <p:spPr>
          <a:xfrm flipH="1">
            <a:off x="5300646" y="1905000"/>
            <a:ext cx="228600" cy="2971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893094" y="3119734"/>
            <a:ext cx="39626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z</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4763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RRP Spherical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11</a:t>
            </a:fld>
            <a:endParaRPr lang="en-US"/>
          </a:p>
        </p:txBody>
      </p:sp>
      <p:sp>
        <p:nvSpPr>
          <p:cNvPr id="6" name="Content Placeholder 5"/>
          <p:cNvSpPr>
            <a:spLocks noGrp="1"/>
          </p:cNvSpPr>
          <p:nvPr>
            <p:ph sz="quarter" idx="1"/>
          </p:nvPr>
        </p:nvSpPr>
        <p:spPr/>
        <p:txBody>
          <a:bodyPr/>
          <a:lstStyle/>
          <a:p>
            <a:endParaRPr lang="en-US"/>
          </a:p>
        </p:txBody>
      </p:sp>
      <p:pic>
        <p:nvPicPr>
          <p:cNvPr id="7" name="Picture 2" descr="C:\Documents and Settings\Steveo\My Documents\Engineering\BCS\spong_0471649902\prepare_present\jpgsd\ch03\03_21.jpg"/>
          <p:cNvPicPr preferRelativeResize="0">
            <a:picLocks noChangeAspect="1" noChangeArrowheads="1"/>
          </p:cNvPicPr>
          <p:nvPr>
            <p:custDataLst>
              <p:tags r:id="rId1"/>
            </p:custDataLst>
          </p:nvPr>
        </p:nvPicPr>
        <p:blipFill>
          <a:blip r:embed="rId3" cstate="print"/>
          <a:srcRect/>
          <a:stretch>
            <a:fillRect/>
          </a:stretch>
        </p:blipFill>
        <p:spPr bwMode="auto">
          <a:xfrm>
            <a:off x="457200" y="909637"/>
            <a:ext cx="8229600" cy="5262563"/>
          </a:xfrm>
          <a:prstGeom prst="rect">
            <a:avLst/>
          </a:prstGeom>
          <a:noFill/>
          <a:ln w="9525">
            <a:noFill/>
            <a:miter lim="800000"/>
            <a:headEnd/>
            <a:tailEnd/>
          </a:ln>
          <a:effectLst/>
        </p:spPr>
      </p:pic>
      <mc:AlternateContent xmlns:mc="http://schemas.openxmlformats.org/markup-compatibility/2006">
        <mc:Choice xmlns:a14="http://schemas.microsoft.com/office/drawing/2010/main" Requires="a14">
          <p:sp>
            <p:nvSpPr>
              <p:cNvPr id="8" name="TextBox 7"/>
              <p:cNvSpPr txBox="1"/>
              <p:nvPr/>
            </p:nvSpPr>
            <p:spPr>
              <a:xfrm>
                <a:off x="5715000" y="272962"/>
                <a:ext cx="3275192" cy="825675"/>
              </a:xfrm>
              <a:prstGeom prst="rect">
                <a:avLst/>
              </a:prstGeom>
              <a:noFill/>
            </p:spPr>
            <p:txBody>
              <a:bodyPr wrap="none" rtlCol="0">
                <a:spAutoFit/>
              </a:bodyPr>
              <a:lstStyle/>
              <a:p>
                <a:r>
                  <a:rPr lang="en-US" dirty="0" smtClean="0"/>
                  <a:t>Given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𝑐</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𝑐</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𝑐</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𝑐</m:t>
                                  </m:r>
                                </m:sub>
                              </m:sSub>
                            </m:e>
                          </m:mr>
                        </m:m>
                      </m:e>
                    </m:d>
                  </m:oMath>
                </a14:m>
                <a:r>
                  <a:rPr lang="en-US" dirty="0" smtClean="0"/>
                  <a:t> find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2</m:t>
                        </m:r>
                      </m:sub>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3</m:t>
                        </m:r>
                      </m:sub>
                      <m:sup/>
                    </m:sSubSup>
                  </m:oMath>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5715000" y="272962"/>
                <a:ext cx="3275192" cy="825675"/>
              </a:xfrm>
              <a:prstGeom prst="rect">
                <a:avLst/>
              </a:prstGeom>
              <a:blipFill rotWithShape="0">
                <a:blip r:embed="rId4"/>
                <a:stretch>
                  <a:fillRect l="-1676"/>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RRP Spherical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12</a:t>
            </a:fld>
            <a:endParaRPr lang="en-US"/>
          </a:p>
        </p:txBody>
      </p:sp>
      <p:sp>
        <p:nvSpPr>
          <p:cNvPr id="6" name="Content Placeholder 5"/>
          <p:cNvSpPr>
            <a:spLocks noGrp="1"/>
          </p:cNvSpPr>
          <p:nvPr>
            <p:ph sz="quarter" idx="1"/>
          </p:nvPr>
        </p:nvSpPr>
        <p:spPr/>
        <p:txBody>
          <a:bodyPr/>
          <a:lstStyle/>
          <a:p>
            <a:endParaRPr lang="en-US"/>
          </a:p>
        </p:txBody>
      </p:sp>
      <p:pic>
        <p:nvPicPr>
          <p:cNvPr id="7" name="Picture 2" descr="C:\Documents and Settings\Steveo\My Documents\Engineering\BCS\spong_0471649902\prepare_present\jpgsd\ch03\03_21.jpg"/>
          <p:cNvPicPr preferRelativeResize="0">
            <a:picLocks noChangeAspect="1" noChangeArrowheads="1"/>
          </p:cNvPicPr>
          <p:nvPr>
            <p:custDataLst>
              <p:tags r:id="rId1"/>
            </p:custDataLst>
          </p:nvPr>
        </p:nvPicPr>
        <p:blipFill>
          <a:blip r:embed="rId3" cstate="print"/>
          <a:srcRect/>
          <a:stretch>
            <a:fillRect/>
          </a:stretch>
        </p:blipFill>
        <p:spPr bwMode="auto">
          <a:xfrm>
            <a:off x="457200" y="909637"/>
            <a:ext cx="8229600" cy="5262563"/>
          </a:xfrm>
          <a:prstGeom prst="rect">
            <a:avLst/>
          </a:prstGeom>
          <a:noFill/>
          <a:ln w="9525">
            <a:noFill/>
            <a:miter lim="800000"/>
            <a:headEnd/>
            <a:tailEnd/>
          </a:ln>
          <a:effectLst/>
        </p:spPr>
      </p:pic>
    </p:spTree>
    <p:extLst>
      <p:ext uri="{BB962C8B-B14F-4D97-AF65-F5344CB8AC3E}">
        <p14:creationId xmlns:p14="http://schemas.microsoft.com/office/powerpoint/2010/main" val="4292644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RRP Spherical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13</a:t>
            </a:fld>
            <a:endParaRPr lang="en-US"/>
          </a:p>
        </p:txBody>
      </p:sp>
      <p:sp>
        <p:nvSpPr>
          <p:cNvPr id="6" name="Content Placeholder 5"/>
          <p:cNvSpPr>
            <a:spLocks noGrp="1"/>
          </p:cNvSpPr>
          <p:nvPr>
            <p:ph sz="quarter" idx="1"/>
          </p:nvPr>
        </p:nvSpPr>
        <p:spPr/>
        <p:txBody>
          <a:bodyPr/>
          <a:lstStyle/>
          <a:p>
            <a:endParaRPr lang="en-US"/>
          </a:p>
        </p:txBody>
      </p:sp>
      <p:pic>
        <p:nvPicPr>
          <p:cNvPr id="7" name="Picture 2" descr="C:\Documents and Settings\Steveo\My Documents\Engineering\BCS\spong_0471649902\prepare_present\jpgsd\ch03\03_21.jpg"/>
          <p:cNvPicPr preferRelativeResize="0">
            <a:picLocks noChangeAspect="1" noChangeArrowheads="1"/>
          </p:cNvPicPr>
          <p:nvPr>
            <p:custDataLst>
              <p:tags r:id="rId1"/>
            </p:custDataLst>
          </p:nvPr>
        </p:nvPicPr>
        <p:blipFill>
          <a:blip r:embed="rId3" cstate="print"/>
          <a:srcRect/>
          <a:stretch>
            <a:fillRect/>
          </a:stretch>
        </p:blipFill>
        <p:spPr bwMode="auto">
          <a:xfrm>
            <a:off x="457200" y="909637"/>
            <a:ext cx="8229600" cy="5262563"/>
          </a:xfrm>
          <a:prstGeom prst="rect">
            <a:avLst/>
          </a:prstGeom>
          <a:noFill/>
          <a:ln w="9525">
            <a:noFill/>
            <a:miter lim="800000"/>
            <a:headEnd/>
            <a:tailEnd/>
          </a:ln>
          <a:effectLst/>
        </p:spPr>
      </p:pic>
    </p:spTree>
    <p:extLst>
      <p:ext uri="{BB962C8B-B14F-4D97-AF65-F5344CB8AC3E}">
        <p14:creationId xmlns:p14="http://schemas.microsoft.com/office/powerpoint/2010/main" val="339812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RRP Spherical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14</a:t>
            </a:fld>
            <a:endParaRPr lang="en-US"/>
          </a:p>
        </p:txBody>
      </p:sp>
      <p:sp>
        <p:nvSpPr>
          <p:cNvPr id="6" name="Content Placeholder 5"/>
          <p:cNvSpPr>
            <a:spLocks noGrp="1"/>
          </p:cNvSpPr>
          <p:nvPr>
            <p:ph sz="quarter" idx="1"/>
          </p:nvPr>
        </p:nvSpPr>
        <p:spPr/>
        <p:txBody>
          <a:bodyPr/>
          <a:lstStyle/>
          <a:p>
            <a:endParaRPr lang="en-US"/>
          </a:p>
        </p:txBody>
      </p:sp>
      <p:pic>
        <p:nvPicPr>
          <p:cNvPr id="7" name="Picture 2" descr="C:\Documents and Settings\Steveo\My Documents\Engineering\BCS\spong_0471649902\prepare_present\jpgsd\ch03\03_21.jpg"/>
          <p:cNvPicPr preferRelativeResize="0">
            <a:picLocks noChangeAspect="1" noChangeArrowheads="1"/>
          </p:cNvPicPr>
          <p:nvPr>
            <p:custDataLst>
              <p:tags r:id="rId1"/>
            </p:custDataLst>
          </p:nvPr>
        </p:nvPicPr>
        <p:blipFill>
          <a:blip r:embed="rId3" cstate="print"/>
          <a:srcRect/>
          <a:stretch>
            <a:fillRect/>
          </a:stretch>
        </p:blipFill>
        <p:spPr bwMode="auto">
          <a:xfrm>
            <a:off x="457200" y="909637"/>
            <a:ext cx="8229600" cy="5262563"/>
          </a:xfrm>
          <a:prstGeom prst="rect">
            <a:avLst/>
          </a:prstGeom>
          <a:noFill/>
          <a:ln w="9525">
            <a:noFill/>
            <a:miter lim="800000"/>
            <a:headEnd/>
            <a:tailEnd/>
          </a:ln>
          <a:effectLst/>
        </p:spPr>
      </p:pic>
    </p:spTree>
    <p:extLst>
      <p:ext uri="{BB962C8B-B14F-4D97-AF65-F5344CB8AC3E}">
        <p14:creationId xmlns:p14="http://schemas.microsoft.com/office/powerpoint/2010/main" val="4101516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RRP Spherical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15</a:t>
            </a:fld>
            <a:endParaRPr lang="en-US"/>
          </a:p>
        </p:txBody>
      </p:sp>
      <p:sp>
        <p:nvSpPr>
          <p:cNvPr id="6" name="Content Placeholder 5"/>
          <p:cNvSpPr>
            <a:spLocks noGrp="1"/>
          </p:cNvSpPr>
          <p:nvPr>
            <p:ph sz="quarter" idx="1"/>
          </p:nvPr>
        </p:nvSpPr>
        <p:spPr/>
        <p:txBody>
          <a:bodyPr/>
          <a:lstStyle/>
          <a:p>
            <a:endParaRPr lang="en-US"/>
          </a:p>
        </p:txBody>
      </p:sp>
      <p:pic>
        <p:nvPicPr>
          <p:cNvPr id="7" name="Picture 2" descr="C:\Documents and Settings\Steveo\My Documents\Engineering\BCS\spong_0471649902\prepare_present\jpgsd\ch03\03_21.jpg"/>
          <p:cNvPicPr preferRelativeResize="0">
            <a:picLocks noChangeAspect="1" noChangeArrowheads="1"/>
          </p:cNvPicPr>
          <p:nvPr>
            <p:custDataLst>
              <p:tags r:id="rId1"/>
            </p:custDataLst>
          </p:nvPr>
        </p:nvPicPr>
        <p:blipFill>
          <a:blip r:embed="rId3" cstate="print"/>
          <a:srcRect/>
          <a:stretch>
            <a:fillRect/>
          </a:stretch>
        </p:blipFill>
        <p:spPr bwMode="auto">
          <a:xfrm>
            <a:off x="457200" y="909637"/>
            <a:ext cx="8229600" cy="5262563"/>
          </a:xfrm>
          <a:prstGeom prst="rect">
            <a:avLst/>
          </a:prstGeom>
          <a:noFill/>
          <a:ln w="9525">
            <a:noFill/>
            <a:miter lim="800000"/>
            <a:headEnd/>
            <a:tailEnd/>
          </a:ln>
          <a:effectLst/>
        </p:spPr>
      </p:pic>
    </p:spTree>
    <p:extLst>
      <p:ext uri="{BB962C8B-B14F-4D97-AF65-F5344CB8AC3E}">
        <p14:creationId xmlns:p14="http://schemas.microsoft.com/office/powerpoint/2010/main" val="150735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wrist_step2c.jpg"/>
          <p:cNvPicPr>
            <a:picLocks noGrp="1" noChangeAspect="1"/>
          </p:cNvPicPr>
          <p:nvPr>
            <p:ph sz="quarter" idx="1"/>
          </p:nvPr>
        </p:nvPicPr>
        <p:blipFill>
          <a:blip r:embed="rId2" cstate="print"/>
          <a:srcRect b="11111"/>
          <a:stretch>
            <a:fillRect/>
          </a:stretch>
        </p:blipFill>
        <p:spPr>
          <a:xfrm>
            <a:off x="322839" y="838200"/>
            <a:ext cx="8498322" cy="4876800"/>
          </a:xfrm>
        </p:spPr>
      </p:pic>
      <p:sp>
        <p:nvSpPr>
          <p:cNvPr id="2" name="Title 1"/>
          <p:cNvSpPr>
            <a:spLocks noGrp="1"/>
          </p:cNvSpPr>
          <p:nvPr>
            <p:ph type="title"/>
          </p:nvPr>
        </p:nvSpPr>
        <p:spPr/>
        <p:txBody>
          <a:bodyPr>
            <a:normAutofit fontScale="90000"/>
          </a:bodyPr>
          <a:lstStyle/>
          <a:p>
            <a:r>
              <a:rPr lang="en-CA" dirty="0" smtClean="0"/>
              <a:t>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16</a:t>
            </a:fld>
            <a:endParaRPr lang="en-US"/>
          </a:p>
        </p:txBody>
      </p:sp>
      <p:graphicFrame>
        <p:nvGraphicFramePr>
          <p:cNvPr id="8" name="Table 7"/>
          <p:cNvGraphicFramePr>
            <a:graphicFrameLocks noGrp="1"/>
          </p:cNvGraphicFramePr>
          <p:nvPr/>
        </p:nvGraphicFramePr>
        <p:xfrm>
          <a:off x="4114800" y="3429000"/>
          <a:ext cx="4572000" cy="1483360"/>
        </p:xfrm>
        <a:graphic>
          <a:graphicData uri="http://schemas.openxmlformats.org/drawingml/2006/table">
            <a:tbl>
              <a:tblPr firstRow="1" bandRow="1">
                <a:tableStyleId>{5940675A-B579-460E-94D1-54222C63F5DA}</a:tableStyleId>
              </a:tblPr>
              <a:tblGrid>
                <a:gridCol w="914400"/>
                <a:gridCol w="914400"/>
                <a:gridCol w="914400"/>
                <a:gridCol w="914400"/>
                <a:gridCol w="914400"/>
              </a:tblGrid>
              <a:tr h="370840">
                <a:tc>
                  <a:txBody>
                    <a:bodyPr/>
                    <a:lstStyle/>
                    <a:p>
                      <a:pPr algn="ctr"/>
                      <a:r>
                        <a:rPr lang="en-CA" dirty="0" smtClean="0">
                          <a:latin typeface="Times New Roman" pitchFamily="18" charset="0"/>
                          <a:cs typeface="Times New Roman" pitchFamily="18" charset="0"/>
                        </a:rPr>
                        <a:t>Link</a:t>
                      </a:r>
                      <a:endParaRPr lang="en-US" dirty="0">
                        <a:latin typeface="Times New Roman" pitchFamily="18" charset="0"/>
                        <a:cs typeface="Times New Roman" pitchFamily="18" charset="0"/>
                      </a:endParaRPr>
                    </a:p>
                  </a:txBody>
                  <a:tcPr/>
                </a:tc>
                <a:tc>
                  <a:txBody>
                    <a:bodyPr/>
                    <a:lstStyle/>
                    <a:p>
                      <a:pPr algn="ctr"/>
                      <a:r>
                        <a:rPr lang="en-CA" i="1" dirty="0" err="1" smtClean="0">
                          <a:latin typeface="Times New Roman" pitchFamily="18" charset="0"/>
                          <a:cs typeface="Times New Roman" pitchFamily="18" charset="0"/>
                        </a:rPr>
                        <a:t>a</a:t>
                      </a:r>
                      <a:r>
                        <a:rPr lang="en-CA" i="1" baseline="-25000" dirty="0" err="1" smtClean="0">
                          <a:latin typeface="Times New Roman" pitchFamily="18" charset="0"/>
                          <a:cs typeface="Times New Roman" pitchFamily="18" charset="0"/>
                        </a:rPr>
                        <a:t>i</a:t>
                      </a:r>
                      <a:endParaRPr lang="en-US" i="1" baseline="-25000" dirty="0">
                        <a:latin typeface="Times New Roman" pitchFamily="18" charset="0"/>
                        <a:cs typeface="Times New Roman" pitchFamily="18" charset="0"/>
                      </a:endParaRPr>
                    </a:p>
                  </a:txBody>
                  <a:tcPr/>
                </a:tc>
                <a:tc>
                  <a:txBody>
                    <a:bodyPr/>
                    <a:lstStyle/>
                    <a:p>
                      <a:pPr algn="ctr"/>
                      <a:r>
                        <a:rPr lang="en-CA" i="1" dirty="0" err="1" smtClean="0">
                          <a:latin typeface="Symbol" pitchFamily="18" charset="2"/>
                          <a:cs typeface="Times New Roman" pitchFamily="18" charset="0"/>
                        </a:rPr>
                        <a:t>a</a:t>
                      </a:r>
                      <a:r>
                        <a:rPr lang="en-CA" i="1" baseline="-25000" dirty="0" err="1" smtClean="0">
                          <a:latin typeface="Times New Roman" pitchFamily="18" charset="0"/>
                          <a:cs typeface="Times New Roman" pitchFamily="18" charset="0"/>
                        </a:rPr>
                        <a:t>i</a:t>
                      </a:r>
                      <a:endParaRPr lang="en-US" i="1" baseline="-25000" dirty="0">
                        <a:latin typeface="Times New Roman" pitchFamily="18" charset="0"/>
                        <a:cs typeface="Times New Roman" pitchFamily="18" charset="0"/>
                      </a:endParaRPr>
                    </a:p>
                  </a:txBody>
                  <a:tcPr/>
                </a:tc>
                <a:tc>
                  <a:txBody>
                    <a:bodyPr/>
                    <a:lstStyle/>
                    <a:p>
                      <a:pPr algn="ctr"/>
                      <a:r>
                        <a:rPr lang="en-CA" i="1" dirty="0" err="1" smtClean="0">
                          <a:latin typeface="Times New Roman" pitchFamily="18" charset="0"/>
                          <a:cs typeface="Times New Roman" pitchFamily="18" charset="0"/>
                        </a:rPr>
                        <a:t>d</a:t>
                      </a:r>
                      <a:r>
                        <a:rPr lang="en-CA" i="1" baseline="-25000" dirty="0" err="1" smtClean="0">
                          <a:latin typeface="Times New Roman" pitchFamily="18" charset="0"/>
                          <a:cs typeface="Times New Roman" pitchFamily="18" charset="0"/>
                        </a:rPr>
                        <a:t>i</a:t>
                      </a:r>
                      <a:endParaRPr lang="en-US" i="1" baseline="-25000" dirty="0">
                        <a:latin typeface="Times New Roman" pitchFamily="18" charset="0"/>
                        <a:cs typeface="Times New Roman" pitchFamily="18" charset="0"/>
                      </a:endParaRPr>
                    </a:p>
                  </a:txBody>
                  <a:tcPr/>
                </a:tc>
                <a:tc>
                  <a:txBody>
                    <a:bodyPr/>
                    <a:lstStyle/>
                    <a:p>
                      <a:pPr algn="ctr"/>
                      <a:r>
                        <a:rPr lang="en-CA" i="1" dirty="0" err="1" smtClean="0">
                          <a:latin typeface="Symbol" pitchFamily="18" charset="2"/>
                          <a:cs typeface="Times New Roman" pitchFamily="18" charset="0"/>
                        </a:rPr>
                        <a:t>q</a:t>
                      </a:r>
                      <a:r>
                        <a:rPr lang="en-CA" i="1" baseline="-25000" dirty="0" err="1" smtClean="0">
                          <a:latin typeface="Times New Roman" pitchFamily="18" charset="0"/>
                          <a:cs typeface="Times New Roman" pitchFamily="18" charset="0"/>
                        </a:rPr>
                        <a:t>i</a:t>
                      </a:r>
                      <a:endParaRPr lang="en-US" i="1" baseline="-25000" dirty="0">
                        <a:latin typeface="Times New Roman" pitchFamily="18" charset="0"/>
                        <a:cs typeface="Times New Roman" pitchFamily="18" charset="0"/>
                      </a:endParaRPr>
                    </a:p>
                  </a:txBody>
                  <a:tcPr/>
                </a:tc>
              </a:tr>
              <a:tr h="370840">
                <a:tc>
                  <a:txBody>
                    <a:bodyPr/>
                    <a:lstStyle/>
                    <a:p>
                      <a:pPr algn="ctr"/>
                      <a:r>
                        <a:rPr lang="en-CA"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a:tc>
                <a:tc>
                  <a:txBody>
                    <a:bodyPr/>
                    <a:lstStyle/>
                    <a:p>
                      <a:pPr algn="ctr"/>
                      <a:r>
                        <a:rPr lang="en-CA"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tc>
                  <a:txBody>
                    <a:bodyPr/>
                    <a:lstStyle/>
                    <a:p>
                      <a:pPr algn="ctr"/>
                      <a:r>
                        <a:rPr lang="en-CA" dirty="0" smtClean="0">
                          <a:latin typeface="Times New Roman" pitchFamily="18" charset="0"/>
                          <a:cs typeface="Times New Roman" pitchFamily="18" charset="0"/>
                        </a:rPr>
                        <a:t>-90</a:t>
                      </a:r>
                      <a:endParaRPr lang="en-US" dirty="0">
                        <a:latin typeface="Times New Roman" pitchFamily="18" charset="0"/>
                        <a:cs typeface="Times New Roman" pitchFamily="18" charset="0"/>
                      </a:endParaRPr>
                    </a:p>
                  </a:txBody>
                  <a:tcPr/>
                </a:tc>
                <a:tc>
                  <a:txBody>
                    <a:bodyPr/>
                    <a:lstStyle/>
                    <a:p>
                      <a:pPr algn="ctr"/>
                      <a:r>
                        <a:rPr lang="en-CA" i="1" dirty="0" smtClean="0">
                          <a:latin typeface="Times New Roman" pitchFamily="18" charset="0"/>
                          <a:cs typeface="Times New Roman" pitchFamily="18" charset="0"/>
                        </a:rPr>
                        <a:t>0</a:t>
                      </a:r>
                      <a:endParaRPr lang="en-US" baseline="-25000" dirty="0">
                        <a:latin typeface="Times New Roman" pitchFamily="18" charset="0"/>
                        <a:cs typeface="Times New Roman" pitchFamily="18" charset="0"/>
                      </a:endParaRPr>
                    </a:p>
                  </a:txBody>
                  <a:tcPr/>
                </a:tc>
                <a:tc>
                  <a:txBody>
                    <a:bodyPr/>
                    <a:lstStyle/>
                    <a:p>
                      <a:pPr algn="ctr"/>
                      <a:r>
                        <a:rPr lang="en-CA" i="1" dirty="0" smtClean="0">
                          <a:latin typeface="Symbol" pitchFamily="18" charset="2"/>
                          <a:cs typeface="Times New Roman" pitchFamily="18" charset="0"/>
                        </a:rPr>
                        <a:t>q</a:t>
                      </a:r>
                      <a:r>
                        <a:rPr lang="en-CA" i="0" baseline="-25000" dirty="0" smtClean="0">
                          <a:latin typeface="Times New Roman" pitchFamily="18" charset="0"/>
                          <a:cs typeface="Times New Roman" pitchFamily="18" charset="0"/>
                        </a:rPr>
                        <a:t>4</a:t>
                      </a:r>
                      <a:r>
                        <a:rPr lang="en-CA" i="0" baseline="0" dirty="0" smtClean="0">
                          <a:latin typeface="Times New Roman" pitchFamily="18" charset="0"/>
                          <a:cs typeface="Times New Roman" pitchFamily="18" charset="0"/>
                        </a:rPr>
                        <a:t>*</a:t>
                      </a:r>
                      <a:endParaRPr lang="en-US" i="0" dirty="0">
                        <a:latin typeface="Times New Roman" pitchFamily="18" charset="0"/>
                        <a:cs typeface="Times New Roman" pitchFamily="18" charset="0"/>
                      </a:endParaRPr>
                    </a:p>
                  </a:txBody>
                  <a:tcPr/>
                </a:tc>
              </a:tr>
              <a:tr h="370840">
                <a:tc>
                  <a:txBody>
                    <a:bodyPr/>
                    <a:lstStyle/>
                    <a:p>
                      <a:pPr algn="ctr"/>
                      <a:r>
                        <a:rPr lang="en-CA" dirty="0" smtClean="0">
                          <a:latin typeface="Times New Roman" pitchFamily="18" charset="0"/>
                          <a:cs typeface="Times New Roman" pitchFamily="18" charset="0"/>
                        </a:rPr>
                        <a:t>5</a:t>
                      </a:r>
                      <a:endParaRPr lang="en-US" dirty="0">
                        <a:latin typeface="Times New Roman" pitchFamily="18" charset="0"/>
                        <a:cs typeface="Times New Roman" pitchFamily="18" charset="0"/>
                      </a:endParaRPr>
                    </a:p>
                  </a:txBody>
                  <a:tcPr/>
                </a:tc>
                <a:tc>
                  <a:txBody>
                    <a:bodyPr/>
                    <a:lstStyle/>
                    <a:p>
                      <a:pPr algn="ctr"/>
                      <a:r>
                        <a:rPr lang="en-CA"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tc>
                  <a:txBody>
                    <a:bodyPr/>
                    <a:lstStyle/>
                    <a:p>
                      <a:pPr algn="ctr"/>
                      <a:r>
                        <a:rPr lang="en-CA" dirty="0" smtClean="0">
                          <a:latin typeface="Times New Roman" pitchFamily="18" charset="0"/>
                          <a:cs typeface="Times New Roman" pitchFamily="18" charset="0"/>
                        </a:rPr>
                        <a:t>90</a:t>
                      </a:r>
                      <a:endParaRPr lang="en-US" dirty="0">
                        <a:latin typeface="Times New Roman" pitchFamily="18" charset="0"/>
                        <a:cs typeface="Times New Roman" pitchFamily="18" charset="0"/>
                      </a:endParaRPr>
                    </a:p>
                  </a:txBody>
                  <a:tcPr/>
                </a:tc>
                <a:tc>
                  <a:txBody>
                    <a:bodyPr/>
                    <a:lstStyle/>
                    <a:p>
                      <a:pPr algn="ctr"/>
                      <a:r>
                        <a:rPr lang="en-CA" i="1" dirty="0" smtClean="0">
                          <a:latin typeface="Times New Roman" pitchFamily="18" charset="0"/>
                          <a:cs typeface="Times New Roman" pitchFamily="18" charset="0"/>
                        </a:rPr>
                        <a:t>0</a:t>
                      </a:r>
                      <a:endParaRPr lang="en-US" baseline="-25000" dirty="0">
                        <a:latin typeface="Times New Roman" pitchFamily="18" charset="0"/>
                        <a:cs typeface="Times New Roman" pitchFamily="18" charset="0"/>
                      </a:endParaRPr>
                    </a:p>
                  </a:txBody>
                  <a:tcPr/>
                </a:tc>
                <a:tc>
                  <a:txBody>
                    <a:bodyPr/>
                    <a:lstStyle/>
                    <a:p>
                      <a:pPr algn="ctr"/>
                      <a:r>
                        <a:rPr lang="en-CA" i="1" dirty="0" smtClean="0">
                          <a:latin typeface="Symbol" pitchFamily="18" charset="2"/>
                          <a:cs typeface="Times New Roman" pitchFamily="18" charset="0"/>
                        </a:rPr>
                        <a:t>q</a:t>
                      </a:r>
                      <a:r>
                        <a:rPr lang="en-CA" i="0" baseline="-25000" dirty="0" smtClean="0">
                          <a:latin typeface="Times New Roman" pitchFamily="18" charset="0"/>
                          <a:cs typeface="Times New Roman" pitchFamily="18" charset="0"/>
                        </a:rPr>
                        <a:t>5</a:t>
                      </a:r>
                      <a:r>
                        <a:rPr lang="en-CA" i="0" baseline="0" dirty="0" smtClean="0">
                          <a:latin typeface="Times New Roman" pitchFamily="18" charset="0"/>
                          <a:cs typeface="Times New Roman" pitchFamily="18" charset="0"/>
                        </a:rPr>
                        <a:t>*</a:t>
                      </a:r>
                      <a:endParaRPr lang="en-US" i="0" dirty="0">
                        <a:latin typeface="Times New Roman" pitchFamily="18" charset="0"/>
                        <a:cs typeface="Times New Roman" pitchFamily="18" charset="0"/>
                      </a:endParaRPr>
                    </a:p>
                  </a:txBody>
                  <a:tcPr/>
                </a:tc>
              </a:tr>
              <a:tr h="370840">
                <a:tc>
                  <a:txBody>
                    <a:bodyPr/>
                    <a:lstStyle/>
                    <a:p>
                      <a:pPr algn="ctr"/>
                      <a:r>
                        <a:rPr lang="en-CA" dirty="0" smtClean="0">
                          <a:latin typeface="Times New Roman" pitchFamily="18" charset="0"/>
                          <a:cs typeface="Times New Roman" pitchFamily="18" charset="0"/>
                        </a:rPr>
                        <a:t>6</a:t>
                      </a:r>
                      <a:endParaRPr lang="en-US" dirty="0">
                        <a:latin typeface="Times New Roman" pitchFamily="18" charset="0"/>
                        <a:cs typeface="Times New Roman" pitchFamily="18" charset="0"/>
                      </a:endParaRPr>
                    </a:p>
                  </a:txBody>
                  <a:tcPr/>
                </a:tc>
                <a:tc>
                  <a:txBody>
                    <a:bodyPr/>
                    <a:lstStyle/>
                    <a:p>
                      <a:pPr algn="ctr"/>
                      <a:r>
                        <a:rPr lang="en-CA"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tc>
                  <a:txBody>
                    <a:bodyPr/>
                    <a:lstStyle/>
                    <a:p>
                      <a:pPr algn="ctr"/>
                      <a:r>
                        <a:rPr lang="en-CA"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tc>
                  <a:txBody>
                    <a:bodyPr/>
                    <a:lstStyle/>
                    <a:p>
                      <a:pPr algn="ctr"/>
                      <a:r>
                        <a:rPr lang="en-CA" i="1" dirty="0" smtClean="0">
                          <a:latin typeface="Times New Roman" pitchFamily="18" charset="0"/>
                          <a:cs typeface="Times New Roman" pitchFamily="18" charset="0"/>
                        </a:rPr>
                        <a:t>d</a:t>
                      </a:r>
                      <a:r>
                        <a:rPr lang="en-CA" baseline="-25000" dirty="0" smtClean="0">
                          <a:latin typeface="Times New Roman" pitchFamily="18" charset="0"/>
                          <a:cs typeface="Times New Roman" pitchFamily="18" charset="0"/>
                        </a:rPr>
                        <a:t>6</a:t>
                      </a:r>
                      <a:endParaRPr lang="en-US" baseline="-25000" dirty="0">
                        <a:latin typeface="Times New Roman" pitchFamily="18" charset="0"/>
                        <a:cs typeface="Times New Roman" pitchFamily="18" charset="0"/>
                      </a:endParaRPr>
                    </a:p>
                  </a:txBody>
                  <a:tcPr/>
                </a:tc>
                <a:tc>
                  <a:txBody>
                    <a:bodyPr/>
                    <a:lstStyle/>
                    <a:p>
                      <a:pPr algn="ctr"/>
                      <a:r>
                        <a:rPr lang="en-CA" i="1" dirty="0" smtClean="0">
                          <a:latin typeface="Symbol" pitchFamily="18" charset="2"/>
                          <a:cs typeface="Times New Roman" pitchFamily="18" charset="0"/>
                        </a:rPr>
                        <a:t>q</a:t>
                      </a:r>
                      <a:r>
                        <a:rPr lang="en-CA" i="0" baseline="-25000" dirty="0" smtClean="0">
                          <a:latin typeface="Times New Roman" pitchFamily="18" charset="0"/>
                          <a:cs typeface="Times New Roman" pitchFamily="18" charset="0"/>
                        </a:rPr>
                        <a:t>6</a:t>
                      </a:r>
                      <a:r>
                        <a:rPr lang="en-CA" i="0" baseline="0" dirty="0" smtClean="0">
                          <a:latin typeface="Times New Roman" pitchFamily="18" charset="0"/>
                          <a:cs typeface="Times New Roman" pitchFamily="18" charset="0"/>
                        </a:rPr>
                        <a:t>*</a:t>
                      </a:r>
                      <a:endParaRPr lang="en-US" i="0" dirty="0">
                        <a:latin typeface="Times New Roman" pitchFamily="18" charset="0"/>
                        <a:cs typeface="Times New Roman" pitchFamily="18" charset="0"/>
                      </a:endParaRPr>
                    </a:p>
                  </a:txBody>
                  <a:tcPr/>
                </a:tc>
              </a:tr>
            </a:tbl>
          </a:graphicData>
        </a:graphic>
      </p:graphicFrame>
      <p:sp>
        <p:nvSpPr>
          <p:cNvPr id="9" name="TextBox 8"/>
          <p:cNvSpPr txBox="1"/>
          <p:nvPr/>
        </p:nvSpPr>
        <p:spPr>
          <a:xfrm>
            <a:off x="7180516" y="4953000"/>
            <a:ext cx="1582484" cy="369332"/>
          </a:xfrm>
          <a:prstGeom prst="rect">
            <a:avLst/>
          </a:prstGeom>
          <a:noFill/>
        </p:spPr>
        <p:txBody>
          <a:bodyPr wrap="none" rtlCol="0">
            <a:spAutoFit/>
          </a:bodyPr>
          <a:lstStyle/>
          <a:p>
            <a:r>
              <a:rPr lang="en-CA" dirty="0" smtClean="0">
                <a:latin typeface="Times New Roman" pitchFamily="18" charset="0"/>
                <a:cs typeface="Times New Roman" pitchFamily="18" charset="0"/>
              </a:rPr>
              <a:t>* joint variable</a:t>
            </a:r>
            <a:endParaRPr lang="en-US"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17</a:t>
            </a:fld>
            <a:endParaRPr lang="en-US"/>
          </a:p>
        </p:txBody>
      </p:sp>
      <p:sp>
        <p:nvSpPr>
          <p:cNvPr id="6" name="Content Placeholder 5"/>
          <p:cNvSpPr>
            <a:spLocks noGrp="1"/>
          </p:cNvSpPr>
          <p:nvPr>
            <p:ph sz="quarter" idx="1"/>
          </p:nvPr>
        </p:nvSpPr>
        <p:spPr/>
        <p:txBody>
          <a:bodyPr/>
          <a:lstStyle/>
          <a:p>
            <a:endParaRPr lang="en-US" dirty="0"/>
          </a:p>
        </p:txBody>
      </p:sp>
      <p:graphicFrame>
        <p:nvGraphicFramePr>
          <p:cNvPr id="129026" name="Object 2"/>
          <p:cNvGraphicFramePr>
            <a:graphicFrameLocks noChangeAspect="1"/>
          </p:cNvGraphicFramePr>
          <p:nvPr/>
        </p:nvGraphicFramePr>
        <p:xfrm>
          <a:off x="800100" y="1905000"/>
          <a:ext cx="7518400" cy="2108200"/>
        </p:xfrm>
        <a:graphic>
          <a:graphicData uri="http://schemas.openxmlformats.org/presentationml/2006/ole">
            <mc:AlternateContent xmlns:mc="http://schemas.openxmlformats.org/markup-compatibility/2006">
              <mc:Choice xmlns:v="urn:schemas-microsoft-com:vml" Requires="v">
                <p:oleObj spid="_x0000_s133127" name="Equation" r:id="rId3" imgW="3759120" imgH="914400" progId="Equation.3">
                  <p:embed/>
                </p:oleObj>
              </mc:Choice>
              <mc:Fallback>
                <p:oleObj name="Equation" r:id="rId3" imgW="3759120" imgH="914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1905000"/>
                        <a:ext cx="75184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18</a:t>
            </a:fld>
            <a:endParaRPr lang="en-US"/>
          </a:p>
        </p:txBody>
      </p:sp>
      <p:pic>
        <p:nvPicPr>
          <p:cNvPr id="11" name="Content Placeholder 10" descr="wrist_step2c.jpg"/>
          <p:cNvPicPr>
            <a:picLocks noGrp="1" noChangeAspect="1"/>
          </p:cNvPicPr>
          <p:nvPr>
            <p:ph sz="quarter" idx="1"/>
          </p:nvPr>
        </p:nvPicPr>
        <p:blipFill>
          <a:blip r:embed="rId3" cstate="print"/>
          <a:srcRect b="13889"/>
          <a:stretch>
            <a:fillRect/>
          </a:stretch>
        </p:blipFill>
        <p:spPr>
          <a:xfrm>
            <a:off x="322839" y="838200"/>
            <a:ext cx="8498322" cy="4724400"/>
          </a:xfrm>
        </p:spPr>
      </p:pic>
      <p:sp>
        <p:nvSpPr>
          <p:cNvPr id="7" name="Oval 6"/>
          <p:cNvSpPr/>
          <p:nvPr/>
        </p:nvSpPr>
        <p:spPr>
          <a:xfrm>
            <a:off x="6629400" y="2286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81200" y="2286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p:cNvSpPr/>
          <p:nvPr/>
        </p:nvSpPr>
        <p:spPr>
          <a:xfrm rot="5400000">
            <a:off x="3848100" y="876300"/>
            <a:ext cx="1066800" cy="46482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130854" y="3810000"/>
            <a:ext cx="441146" cy="461665"/>
          </a:xfrm>
          <a:prstGeom prst="rect">
            <a:avLst/>
          </a:prstGeom>
          <a:noFill/>
        </p:spPr>
        <p:txBody>
          <a:bodyPr wrap="none" rtlCol="0">
            <a:spAutoFit/>
          </a:bodyPr>
          <a:lstStyle/>
          <a:p>
            <a:r>
              <a:rPr lang="en-CA" sz="2400" i="1" dirty="0" smtClean="0">
                <a:solidFill>
                  <a:srgbClr val="FF0000"/>
                </a:solidFill>
                <a:latin typeface="Times New Roman" pitchFamily="18" charset="0"/>
                <a:cs typeface="Times New Roman" pitchFamily="18" charset="0"/>
              </a:rPr>
              <a:t>d</a:t>
            </a:r>
            <a:r>
              <a:rPr lang="en-CA" sz="2400" baseline="-25000" dirty="0" smtClean="0">
                <a:solidFill>
                  <a:srgbClr val="FF0000"/>
                </a:solidFill>
                <a:latin typeface="Times New Roman" pitchFamily="18" charset="0"/>
                <a:cs typeface="Times New Roman" pitchFamily="18" charset="0"/>
              </a:rPr>
              <a:t>6</a:t>
            </a:r>
            <a:endParaRPr lang="en-US" sz="2400" baseline="-25000" dirty="0">
              <a:solidFill>
                <a:srgbClr val="FF0000"/>
              </a:solidFill>
              <a:latin typeface="Times New Roman" pitchFamily="18" charset="0"/>
              <a:cs typeface="Times New Roman" pitchFamily="18" charset="0"/>
            </a:endParaRPr>
          </a:p>
        </p:txBody>
      </p:sp>
      <p:sp>
        <p:nvSpPr>
          <p:cNvPr id="12" name="TextBox 11"/>
          <p:cNvSpPr txBox="1"/>
          <p:nvPr/>
        </p:nvSpPr>
        <p:spPr>
          <a:xfrm>
            <a:off x="2149654" y="1752600"/>
            <a:ext cx="441146"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o</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3" name="TextBox 12"/>
          <p:cNvSpPr txBox="1"/>
          <p:nvPr/>
        </p:nvSpPr>
        <p:spPr>
          <a:xfrm>
            <a:off x="6781800" y="2286000"/>
            <a:ext cx="338554" cy="461665"/>
          </a:xfrm>
          <a:prstGeom prst="rect">
            <a:avLst/>
          </a:prstGeom>
          <a:noFill/>
        </p:spPr>
        <p:txBody>
          <a:bodyPr wrap="none" rtlCol="0">
            <a:spAutoFit/>
          </a:bodyPr>
          <a:lstStyle/>
          <a:p>
            <a:r>
              <a:rPr lang="en-CA" sz="2400" i="1" dirty="0" smtClean="0">
                <a:solidFill>
                  <a:srgbClr val="FF0000"/>
                </a:solidFill>
                <a:latin typeface="Times New Roman" pitchFamily="18" charset="0"/>
                <a:cs typeface="Times New Roman" pitchFamily="18" charset="0"/>
              </a:rPr>
              <a:t>o</a:t>
            </a:r>
            <a:endParaRPr lang="en-US" sz="2400" baseline="-25000" dirty="0">
              <a:solidFill>
                <a:srgbClr val="FF0000"/>
              </a:solidFill>
              <a:latin typeface="Times New Roman" pitchFamily="18" charset="0"/>
              <a:cs typeface="Times New Roman" pitchFamily="18" charset="0"/>
            </a:endParaRPr>
          </a:p>
        </p:txBody>
      </p:sp>
      <p:graphicFrame>
        <p:nvGraphicFramePr>
          <p:cNvPr id="179202" name="Object 2"/>
          <p:cNvGraphicFramePr>
            <a:graphicFrameLocks noChangeAspect="1"/>
          </p:cNvGraphicFramePr>
          <p:nvPr/>
        </p:nvGraphicFramePr>
        <p:xfrm>
          <a:off x="4953000" y="4114800"/>
          <a:ext cx="2413000" cy="1639888"/>
        </p:xfrm>
        <a:graphic>
          <a:graphicData uri="http://schemas.openxmlformats.org/presentationml/2006/ole">
            <mc:AlternateContent xmlns:mc="http://schemas.openxmlformats.org/markup-compatibility/2006">
              <mc:Choice xmlns:v="urn:schemas-microsoft-com:vml" Requires="v">
                <p:oleObj spid="_x0000_s154626" name="Equation" r:id="rId4" imgW="1206360" imgH="711000" progId="Equation.3">
                  <p:embed/>
                </p:oleObj>
              </mc:Choice>
              <mc:Fallback>
                <p:oleObj name="Equation" r:id="rId4" imgW="1206360" imgH="71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114800"/>
                        <a:ext cx="2413000" cy="163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3428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Inverse Kinematics Recap</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19</a:t>
            </a:fld>
            <a:endParaRPr lang="en-US"/>
          </a:p>
        </p:txBody>
      </p:sp>
      <p:sp>
        <p:nvSpPr>
          <p:cNvPr id="6" name="Content Placeholder 5"/>
          <p:cNvSpPr>
            <a:spLocks noGrp="1"/>
          </p:cNvSpPr>
          <p:nvPr>
            <p:ph sz="quarter" idx="1"/>
          </p:nvPr>
        </p:nvSpPr>
        <p:spPr/>
        <p:txBody>
          <a:bodyPr/>
          <a:lstStyle/>
          <a:p>
            <a:pPr marL="514350" indent="-514350">
              <a:buFont typeface="+mj-lt"/>
              <a:buAutoNum type="arabicPeriod"/>
            </a:pPr>
            <a:r>
              <a:rPr lang="en-CA" dirty="0" smtClean="0"/>
              <a:t>Solve for the first 3 joint variables </a:t>
            </a:r>
            <a:r>
              <a:rPr lang="en-CA" i="1" dirty="0" smtClean="0">
                <a:latin typeface="Times New Roman" pitchFamily="18" charset="0"/>
                <a:cs typeface="Times New Roman" pitchFamily="18" charset="0"/>
              </a:rPr>
              <a:t>q</a:t>
            </a:r>
            <a:r>
              <a:rPr lang="en-CA" baseline="-25000" dirty="0" smtClean="0">
                <a:latin typeface="Times New Roman" pitchFamily="18" charset="0"/>
                <a:cs typeface="Times New Roman" pitchFamily="18" charset="0"/>
              </a:rPr>
              <a:t>1</a:t>
            </a:r>
            <a:r>
              <a:rPr lang="en-CA" dirty="0" smtClean="0"/>
              <a:t>, </a:t>
            </a:r>
            <a:r>
              <a:rPr lang="en-CA" i="1" dirty="0" smtClean="0">
                <a:latin typeface="Times New Roman" pitchFamily="18" charset="0"/>
                <a:cs typeface="Times New Roman" pitchFamily="18" charset="0"/>
              </a:rPr>
              <a:t>q</a:t>
            </a:r>
            <a:r>
              <a:rPr lang="en-CA" baseline="-25000" dirty="0" smtClean="0">
                <a:latin typeface="Times New Roman" pitchFamily="18" charset="0"/>
                <a:cs typeface="Times New Roman" pitchFamily="18" charset="0"/>
              </a:rPr>
              <a:t>2</a:t>
            </a:r>
            <a:r>
              <a:rPr lang="en-CA" dirty="0" smtClean="0"/>
              <a:t>, </a:t>
            </a:r>
            <a:r>
              <a:rPr lang="en-CA" i="1" dirty="0" smtClean="0">
                <a:latin typeface="Times New Roman" pitchFamily="18" charset="0"/>
                <a:cs typeface="Times New Roman" pitchFamily="18" charset="0"/>
              </a:rPr>
              <a:t>q</a:t>
            </a:r>
            <a:r>
              <a:rPr lang="en-CA" baseline="-25000" dirty="0" smtClean="0">
                <a:latin typeface="Times New Roman" pitchFamily="18" charset="0"/>
                <a:cs typeface="Times New Roman" pitchFamily="18" charset="0"/>
              </a:rPr>
              <a:t>3</a:t>
            </a:r>
            <a:r>
              <a:rPr lang="en-CA" dirty="0" smtClean="0"/>
              <a:t> such that the wrist center </a:t>
            </a:r>
            <a:r>
              <a:rPr lang="en-CA" i="1" dirty="0" err="1" smtClean="0">
                <a:latin typeface="Times New Roman" pitchFamily="18" charset="0"/>
                <a:cs typeface="Times New Roman" pitchFamily="18" charset="0"/>
              </a:rPr>
              <a:t>o</a:t>
            </a:r>
            <a:r>
              <a:rPr lang="en-CA" i="1" baseline="-25000" dirty="0" err="1" smtClean="0">
                <a:latin typeface="Times New Roman" pitchFamily="18" charset="0"/>
                <a:cs typeface="Times New Roman" pitchFamily="18" charset="0"/>
              </a:rPr>
              <a:t>c</a:t>
            </a:r>
            <a:r>
              <a:rPr lang="en-CA" dirty="0" smtClean="0"/>
              <a:t> has coordinates</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514350" indent="-514350">
              <a:buFont typeface="+mj-lt"/>
              <a:buAutoNum type="arabicPeriod"/>
            </a:pPr>
            <a:r>
              <a:rPr lang="en-CA" dirty="0" smtClean="0"/>
              <a:t>Using the results from Step 1, compute </a:t>
            </a:r>
          </a:p>
          <a:p>
            <a:pPr marL="514350" indent="-514350">
              <a:buFont typeface="+mj-lt"/>
              <a:buAutoNum type="arabicPeriod"/>
            </a:pPr>
            <a:r>
              <a:rPr lang="en-CA" dirty="0" smtClean="0"/>
              <a:t>Solve for the wrist joint variables </a:t>
            </a:r>
            <a:r>
              <a:rPr lang="en-CA" i="1" dirty="0" smtClean="0">
                <a:latin typeface="Times New Roman" pitchFamily="18" charset="0"/>
                <a:cs typeface="Times New Roman" pitchFamily="18" charset="0"/>
              </a:rPr>
              <a:t>q</a:t>
            </a:r>
            <a:r>
              <a:rPr lang="en-CA" baseline="-25000" dirty="0" smtClean="0">
                <a:latin typeface="Times New Roman" pitchFamily="18" charset="0"/>
                <a:cs typeface="Times New Roman" pitchFamily="18" charset="0"/>
              </a:rPr>
              <a:t>4</a:t>
            </a:r>
            <a:r>
              <a:rPr lang="en-CA" dirty="0" smtClean="0"/>
              <a:t>, </a:t>
            </a:r>
            <a:r>
              <a:rPr lang="en-CA" i="1" dirty="0" smtClean="0">
                <a:latin typeface="Times New Roman" pitchFamily="18" charset="0"/>
                <a:cs typeface="Times New Roman" pitchFamily="18" charset="0"/>
              </a:rPr>
              <a:t>q</a:t>
            </a:r>
            <a:r>
              <a:rPr lang="en-CA" baseline="-25000" dirty="0" smtClean="0">
                <a:latin typeface="Times New Roman" pitchFamily="18" charset="0"/>
                <a:cs typeface="Times New Roman" pitchFamily="18" charset="0"/>
              </a:rPr>
              <a:t>5</a:t>
            </a:r>
            <a:r>
              <a:rPr lang="en-CA" dirty="0" smtClean="0"/>
              <a:t>, </a:t>
            </a:r>
            <a:r>
              <a:rPr lang="en-CA" i="1" dirty="0" smtClean="0">
                <a:latin typeface="Times New Roman" pitchFamily="18" charset="0"/>
                <a:cs typeface="Times New Roman" pitchFamily="18" charset="0"/>
              </a:rPr>
              <a:t>q</a:t>
            </a:r>
            <a:r>
              <a:rPr lang="en-CA" baseline="-25000" dirty="0" smtClean="0">
                <a:latin typeface="Times New Roman" pitchFamily="18" charset="0"/>
                <a:cs typeface="Times New Roman" pitchFamily="18" charset="0"/>
              </a:rPr>
              <a:t>6</a:t>
            </a:r>
            <a:r>
              <a:rPr lang="en-CA" dirty="0" smtClean="0"/>
              <a:t> corresponding to the rotation matrix</a:t>
            </a:r>
          </a:p>
        </p:txBody>
      </p:sp>
      <p:graphicFrame>
        <p:nvGraphicFramePr>
          <p:cNvPr id="152579" name="Object 2"/>
          <p:cNvGraphicFramePr>
            <a:graphicFrameLocks noChangeAspect="1"/>
          </p:cNvGraphicFramePr>
          <p:nvPr/>
        </p:nvGraphicFramePr>
        <p:xfrm>
          <a:off x="6032500" y="3252788"/>
          <a:ext cx="482600" cy="557212"/>
        </p:xfrm>
        <a:graphic>
          <a:graphicData uri="http://schemas.openxmlformats.org/presentationml/2006/ole">
            <mc:AlternateContent xmlns:mc="http://schemas.openxmlformats.org/markup-compatibility/2006">
              <mc:Choice xmlns:v="urn:schemas-microsoft-com:vml" Requires="v">
                <p:oleObj spid="_x0000_s155650" name="Equation" r:id="rId3" imgW="241200" imgH="241200" progId="Equation.3">
                  <p:embed/>
                </p:oleObj>
              </mc:Choice>
              <mc:Fallback>
                <p:oleObj name="Equation" r:id="rId3" imgW="2412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0" y="3252788"/>
                        <a:ext cx="482600"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80" name="Object 2"/>
          <p:cNvGraphicFramePr>
            <a:graphicFrameLocks noChangeAspect="1"/>
          </p:cNvGraphicFramePr>
          <p:nvPr/>
        </p:nvGraphicFramePr>
        <p:xfrm>
          <a:off x="3632200" y="4497388"/>
          <a:ext cx="1879600" cy="642937"/>
        </p:xfrm>
        <a:graphic>
          <a:graphicData uri="http://schemas.openxmlformats.org/presentationml/2006/ole">
            <mc:AlternateContent xmlns:mc="http://schemas.openxmlformats.org/markup-compatibility/2006">
              <mc:Choice xmlns:v="urn:schemas-microsoft-com:vml" Requires="v">
                <p:oleObj spid="_x0000_s155651" name="Equation" r:id="rId5" imgW="939600" imgH="279360" progId="Equation.3">
                  <p:embed/>
                </p:oleObj>
              </mc:Choice>
              <mc:Fallback>
                <p:oleObj name="Equation" r:id="rId5" imgW="939600" imgH="2793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2200" y="4497388"/>
                        <a:ext cx="1879600"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81" name="Object 2"/>
          <p:cNvGraphicFramePr>
            <a:graphicFrameLocks noChangeAspect="1"/>
          </p:cNvGraphicFramePr>
          <p:nvPr/>
        </p:nvGraphicFramePr>
        <p:xfrm>
          <a:off x="3352800" y="1712912"/>
          <a:ext cx="2413000" cy="1639888"/>
        </p:xfrm>
        <a:graphic>
          <a:graphicData uri="http://schemas.openxmlformats.org/presentationml/2006/ole">
            <mc:AlternateContent xmlns:mc="http://schemas.openxmlformats.org/markup-compatibility/2006">
              <mc:Choice xmlns:v="urn:schemas-microsoft-com:vml" Requires="v">
                <p:oleObj spid="_x0000_s155652" name="Equation" r:id="rId7" imgW="1206360" imgH="711000" progId="Equation.3">
                  <p:embed/>
                </p:oleObj>
              </mc:Choice>
              <mc:Fallback>
                <p:oleObj name="Equation" r:id="rId7" imgW="1206360" imgH="711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1712912"/>
                        <a:ext cx="2413000" cy="163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2931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Inverse Kinematics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a:t>
            </a:fld>
            <a:endParaRPr lang="en-US"/>
          </a:p>
        </p:txBody>
      </p:sp>
      <p:sp>
        <p:nvSpPr>
          <p:cNvPr id="6" name="Content Placeholder 5"/>
          <p:cNvSpPr>
            <a:spLocks noGrp="1"/>
          </p:cNvSpPr>
          <p:nvPr>
            <p:ph sz="quarter" idx="1"/>
          </p:nvPr>
        </p:nvSpPr>
        <p:spPr/>
        <p:txBody>
          <a:bodyPr/>
          <a:lstStyle/>
          <a:p>
            <a:r>
              <a:rPr lang="en-US" dirty="0" smtClean="0"/>
              <a:t>given the pose of the end </a:t>
            </a:r>
            <a:r>
              <a:rPr lang="en-US" dirty="0" err="1" smtClean="0"/>
              <a:t>effector</a:t>
            </a:r>
            <a:r>
              <a:rPr lang="en-US" dirty="0" smtClean="0"/>
              <a:t>, find the joint variables that produce the end </a:t>
            </a:r>
            <a:r>
              <a:rPr lang="en-US" dirty="0" err="1" smtClean="0"/>
              <a:t>effector</a:t>
            </a:r>
            <a:r>
              <a:rPr lang="en-US" dirty="0" smtClean="0"/>
              <a:t> pose</a:t>
            </a:r>
          </a:p>
          <a:p>
            <a:r>
              <a:rPr lang="en-US" dirty="0" smtClean="0"/>
              <a:t>for a 6-joint robot, given</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find</a:t>
            </a:r>
            <a:endParaRPr lang="en-US" dirty="0"/>
          </a:p>
        </p:txBody>
      </p:sp>
      <p:graphicFrame>
        <p:nvGraphicFramePr>
          <p:cNvPr id="152578" name="Object 2"/>
          <p:cNvGraphicFramePr>
            <a:graphicFrameLocks noChangeAspect="1"/>
          </p:cNvGraphicFramePr>
          <p:nvPr/>
        </p:nvGraphicFramePr>
        <p:xfrm>
          <a:off x="3644900" y="2316163"/>
          <a:ext cx="1854200" cy="1112837"/>
        </p:xfrm>
        <a:graphic>
          <a:graphicData uri="http://schemas.openxmlformats.org/presentationml/2006/ole">
            <mc:AlternateContent xmlns:mc="http://schemas.openxmlformats.org/markup-compatibility/2006">
              <mc:Choice xmlns:v="urn:schemas-microsoft-com:vml" Requires="v">
                <p:oleObj spid="_x0000_s152588" name="Equation" r:id="rId3" imgW="927000" imgH="482400" progId="Equation.3">
                  <p:embed/>
                </p:oleObj>
              </mc:Choice>
              <mc:Fallback>
                <p:oleObj name="Equation" r:id="rId3" imgW="927000" imgH="482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900" y="2316163"/>
                        <a:ext cx="1854200" cy="1112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79" name="Object 2"/>
          <p:cNvGraphicFramePr>
            <a:graphicFrameLocks noChangeAspect="1"/>
          </p:cNvGraphicFramePr>
          <p:nvPr/>
        </p:nvGraphicFramePr>
        <p:xfrm>
          <a:off x="3454400" y="4191000"/>
          <a:ext cx="2235200" cy="527050"/>
        </p:xfrm>
        <a:graphic>
          <a:graphicData uri="http://schemas.openxmlformats.org/presentationml/2006/ole">
            <mc:AlternateContent xmlns:mc="http://schemas.openxmlformats.org/markup-compatibility/2006">
              <mc:Choice xmlns:v="urn:schemas-microsoft-com:vml" Requires="v">
                <p:oleObj spid="_x0000_s152589" name="Equation" r:id="rId5" imgW="1117440" imgH="228600" progId="Equation.3">
                  <p:embed/>
                </p:oleObj>
              </mc:Choice>
              <mc:Fallback>
                <p:oleObj name="Equation" r:id="rId5" imgW="111744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4400" y="4191000"/>
                        <a:ext cx="2235200"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20</a:t>
            </a:fld>
            <a:endParaRPr lang="en-US"/>
          </a:p>
        </p:txBody>
      </p:sp>
      <p:sp>
        <p:nvSpPr>
          <p:cNvPr id="6" name="Content Placeholder 5"/>
          <p:cNvSpPr>
            <a:spLocks noGrp="1"/>
          </p:cNvSpPr>
          <p:nvPr>
            <p:ph sz="quarter" idx="1"/>
          </p:nvPr>
        </p:nvSpPr>
        <p:spPr/>
        <p:txBody>
          <a:bodyPr/>
          <a:lstStyle/>
          <a:p>
            <a:r>
              <a:rPr lang="en-US" dirty="0" smtClean="0"/>
              <a:t>for the spherical wrist</a:t>
            </a:r>
            <a:endParaRPr lang="en-US" dirty="0"/>
          </a:p>
        </p:txBody>
      </p:sp>
      <p:graphicFrame>
        <p:nvGraphicFramePr>
          <p:cNvPr id="129026" name="Object 2"/>
          <p:cNvGraphicFramePr>
            <a:graphicFrameLocks noChangeAspect="1"/>
          </p:cNvGraphicFramePr>
          <p:nvPr/>
        </p:nvGraphicFramePr>
        <p:xfrm>
          <a:off x="812800" y="1473200"/>
          <a:ext cx="7518400" cy="2108200"/>
        </p:xfrm>
        <a:graphic>
          <a:graphicData uri="http://schemas.openxmlformats.org/presentationml/2006/ole">
            <mc:AlternateContent xmlns:mc="http://schemas.openxmlformats.org/markup-compatibility/2006">
              <mc:Choice xmlns:v="urn:schemas-microsoft-com:vml" Requires="v">
                <p:oleObj spid="_x0000_s156674" name="Equation" r:id="rId3" imgW="3759120" imgH="914400" progId="Equation.3">
                  <p:embed/>
                </p:oleObj>
              </mc:Choice>
              <mc:Fallback>
                <p:oleObj name="Equation" r:id="rId3" imgW="375912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1473200"/>
                        <a:ext cx="75184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39" name="Object 2"/>
          <p:cNvGraphicFramePr>
            <a:graphicFrameLocks noChangeAspect="1"/>
          </p:cNvGraphicFramePr>
          <p:nvPr/>
        </p:nvGraphicFramePr>
        <p:xfrm>
          <a:off x="2895600" y="4146550"/>
          <a:ext cx="3352800" cy="1873250"/>
        </p:xfrm>
        <a:graphic>
          <a:graphicData uri="http://schemas.openxmlformats.org/presentationml/2006/ole">
            <mc:AlternateContent xmlns:mc="http://schemas.openxmlformats.org/markup-compatibility/2006">
              <mc:Choice xmlns:v="urn:schemas-microsoft-com:vml" Requires="v">
                <p:oleObj spid="_x0000_s156675" name="Equation" r:id="rId5" imgW="1676160" imgH="812520" progId="Equation.3">
                  <p:embed/>
                </p:oleObj>
              </mc:Choice>
              <mc:Fallback>
                <p:oleObj name="Equation" r:id="rId5" imgW="1676160" imgH="812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146550"/>
                        <a:ext cx="3352800" cy="187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01323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21</a:t>
            </a:fld>
            <a:endParaRPr lang="en-US"/>
          </a:p>
        </p:txBody>
      </p:sp>
      <p:sp>
        <p:nvSpPr>
          <p:cNvPr id="6" name="Content Placeholder 5"/>
          <p:cNvSpPr>
            <a:spLocks noGrp="1"/>
          </p:cNvSpPr>
          <p:nvPr>
            <p:ph sz="quarter" idx="1"/>
          </p:nvPr>
        </p:nvSpPr>
        <p:spPr/>
        <p:txBody>
          <a:bodyPr/>
          <a:lstStyle/>
          <a:p>
            <a:endParaRPr lang="en-US" dirty="0"/>
          </a:p>
        </p:txBody>
      </p:sp>
      <p:graphicFrame>
        <p:nvGraphicFramePr>
          <p:cNvPr id="129026" name="Object 2"/>
          <p:cNvGraphicFramePr>
            <a:graphicFrameLocks noChangeAspect="1"/>
          </p:cNvGraphicFramePr>
          <p:nvPr/>
        </p:nvGraphicFramePr>
        <p:xfrm>
          <a:off x="812800" y="1493837"/>
          <a:ext cx="7518400" cy="2108200"/>
        </p:xfrm>
        <a:graphic>
          <a:graphicData uri="http://schemas.openxmlformats.org/presentationml/2006/ole">
            <mc:AlternateContent xmlns:mc="http://schemas.openxmlformats.org/markup-compatibility/2006">
              <mc:Choice xmlns:v="urn:schemas-microsoft-com:vml" Requires="v">
                <p:oleObj spid="_x0000_s157698" name="Equation" r:id="rId3" imgW="3759120" imgH="914400" progId="Equation.3">
                  <p:embed/>
                </p:oleObj>
              </mc:Choice>
              <mc:Fallback>
                <p:oleObj name="Equation" r:id="rId3" imgW="375912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1493837"/>
                        <a:ext cx="75184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39" name="Object 2"/>
          <p:cNvGraphicFramePr>
            <a:graphicFrameLocks noChangeAspect="1"/>
          </p:cNvGraphicFramePr>
          <p:nvPr/>
        </p:nvGraphicFramePr>
        <p:xfrm>
          <a:off x="3276600" y="4257675"/>
          <a:ext cx="2590800" cy="1609725"/>
        </p:xfrm>
        <a:graphic>
          <a:graphicData uri="http://schemas.openxmlformats.org/presentationml/2006/ole">
            <mc:AlternateContent xmlns:mc="http://schemas.openxmlformats.org/markup-compatibility/2006">
              <mc:Choice xmlns:v="urn:schemas-microsoft-com:vml" Requires="v">
                <p:oleObj spid="_x0000_s157699" name="Equation" r:id="rId5" imgW="1295280" imgH="698400" progId="Equation.3">
                  <p:embed/>
                </p:oleObj>
              </mc:Choice>
              <mc:Fallback>
                <p:oleObj name="Equation" r:id="rId5" imgW="129528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257675"/>
                        <a:ext cx="2590800" cy="160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42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22</a:t>
            </a:fld>
            <a:endParaRPr lang="en-US"/>
          </a:p>
        </p:txBody>
      </p:sp>
      <p:sp>
        <p:nvSpPr>
          <p:cNvPr id="6" name="Content Placeholder 5"/>
          <p:cNvSpPr>
            <a:spLocks noGrp="1"/>
          </p:cNvSpPr>
          <p:nvPr>
            <p:ph sz="quarter" idx="1"/>
          </p:nvPr>
        </p:nvSpPr>
        <p:spPr/>
        <p:txBody>
          <a:bodyPr/>
          <a:lstStyle/>
          <a:p>
            <a:endParaRPr lang="en-US" dirty="0"/>
          </a:p>
        </p:txBody>
      </p:sp>
      <p:graphicFrame>
        <p:nvGraphicFramePr>
          <p:cNvPr id="129026" name="Object 2"/>
          <p:cNvGraphicFramePr>
            <a:graphicFrameLocks noChangeAspect="1"/>
          </p:cNvGraphicFramePr>
          <p:nvPr/>
        </p:nvGraphicFramePr>
        <p:xfrm>
          <a:off x="812800" y="1493837"/>
          <a:ext cx="7518400" cy="2108200"/>
        </p:xfrm>
        <a:graphic>
          <a:graphicData uri="http://schemas.openxmlformats.org/presentationml/2006/ole">
            <mc:AlternateContent xmlns:mc="http://schemas.openxmlformats.org/markup-compatibility/2006">
              <mc:Choice xmlns:v="urn:schemas-microsoft-com:vml" Requires="v">
                <p:oleObj spid="_x0000_s158722" name="Equation" r:id="rId3" imgW="3759120" imgH="914400" progId="Equation.3">
                  <p:embed/>
                </p:oleObj>
              </mc:Choice>
              <mc:Fallback>
                <p:oleObj name="Equation" r:id="rId3" imgW="375912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1493837"/>
                        <a:ext cx="75184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39" name="Object 2"/>
          <p:cNvGraphicFramePr>
            <a:graphicFrameLocks noChangeAspect="1"/>
          </p:cNvGraphicFramePr>
          <p:nvPr/>
        </p:nvGraphicFramePr>
        <p:xfrm>
          <a:off x="3162300" y="4257675"/>
          <a:ext cx="2819400" cy="1609725"/>
        </p:xfrm>
        <a:graphic>
          <a:graphicData uri="http://schemas.openxmlformats.org/presentationml/2006/ole">
            <mc:AlternateContent xmlns:mc="http://schemas.openxmlformats.org/markup-compatibility/2006">
              <mc:Choice xmlns:v="urn:schemas-microsoft-com:vml" Requires="v">
                <p:oleObj spid="_x0000_s158723" name="Equation" r:id="rId5" imgW="1409400" imgH="698400" progId="Equation.3">
                  <p:embed/>
                </p:oleObj>
              </mc:Choice>
              <mc:Fallback>
                <p:oleObj name="Equation" r:id="rId5" imgW="140940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2300" y="4257675"/>
                        <a:ext cx="2819400" cy="160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93673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23</a:t>
            </a:fld>
            <a:endParaRPr lang="en-US"/>
          </a:p>
        </p:txBody>
      </p:sp>
      <p:sp>
        <p:nvSpPr>
          <p:cNvPr id="6" name="Content Placeholder 5"/>
          <p:cNvSpPr>
            <a:spLocks noGrp="1"/>
          </p:cNvSpPr>
          <p:nvPr>
            <p:ph sz="quarter" idx="1"/>
          </p:nvPr>
        </p:nvSpPr>
        <p:spPr/>
        <p:txBody>
          <a:bodyPr/>
          <a:lstStyle/>
          <a:p>
            <a:r>
              <a:rPr lang="en-US" dirty="0" smtClean="0"/>
              <a:t>if </a:t>
            </a:r>
            <a:r>
              <a:rPr lang="el-GR" i="1" dirty="0" smtClean="0">
                <a:latin typeface="Times New Roman"/>
                <a:cs typeface="Times New Roman"/>
              </a:rPr>
              <a:t>θ</a:t>
            </a:r>
            <a:r>
              <a:rPr lang="en-US" baseline="-25000" dirty="0" smtClean="0">
                <a:latin typeface="Times New Roman"/>
                <a:cs typeface="Times New Roman"/>
              </a:rPr>
              <a:t>5</a:t>
            </a:r>
            <a:r>
              <a:rPr lang="en-US" dirty="0" smtClean="0">
                <a:latin typeface="Times New Roman"/>
                <a:cs typeface="Times New Roman"/>
              </a:rPr>
              <a:t> = 0 </a:t>
            </a:r>
            <a:endParaRPr lang="en-US" dirty="0"/>
          </a:p>
        </p:txBody>
      </p:sp>
      <p:graphicFrame>
        <p:nvGraphicFramePr>
          <p:cNvPr id="129026" name="Object 2"/>
          <p:cNvGraphicFramePr>
            <a:graphicFrameLocks noChangeAspect="1"/>
          </p:cNvGraphicFramePr>
          <p:nvPr/>
        </p:nvGraphicFramePr>
        <p:xfrm>
          <a:off x="812800" y="1524000"/>
          <a:ext cx="7518400" cy="2108200"/>
        </p:xfrm>
        <a:graphic>
          <a:graphicData uri="http://schemas.openxmlformats.org/presentationml/2006/ole">
            <mc:AlternateContent xmlns:mc="http://schemas.openxmlformats.org/markup-compatibility/2006">
              <mc:Choice xmlns:v="urn:schemas-microsoft-com:vml" Requires="v">
                <p:oleObj spid="_x0000_s159746" name="Equation" r:id="rId3" imgW="3759120" imgH="914400" progId="Equation.3">
                  <p:embed/>
                </p:oleObj>
              </mc:Choice>
              <mc:Fallback>
                <p:oleObj name="Equation" r:id="rId3" imgW="375912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1524000"/>
                        <a:ext cx="75184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1012" name="Object 2"/>
          <p:cNvGraphicFramePr>
            <a:graphicFrameLocks noChangeAspect="1"/>
          </p:cNvGraphicFramePr>
          <p:nvPr/>
        </p:nvGraphicFramePr>
        <p:xfrm>
          <a:off x="2489200" y="3733800"/>
          <a:ext cx="4597400" cy="2108200"/>
        </p:xfrm>
        <a:graphic>
          <a:graphicData uri="http://schemas.openxmlformats.org/presentationml/2006/ole">
            <mc:AlternateContent xmlns:mc="http://schemas.openxmlformats.org/markup-compatibility/2006">
              <mc:Choice xmlns:v="urn:schemas-microsoft-com:vml" Requires="v">
                <p:oleObj spid="_x0000_s159747" name="Equation" r:id="rId5" imgW="2298600" imgH="914400" progId="Equation.3">
                  <p:embed/>
                </p:oleObj>
              </mc:Choice>
              <mc:Fallback>
                <p:oleObj name="Equation" r:id="rId5" imgW="229860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00" y="3733800"/>
                        <a:ext cx="45974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79034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24</a:t>
            </a:fld>
            <a:endParaRPr lang="en-US"/>
          </a:p>
        </p:txBody>
      </p:sp>
      <p:sp>
        <p:nvSpPr>
          <p:cNvPr id="6" name="Content Placeholder 5"/>
          <p:cNvSpPr>
            <a:spLocks noGrp="1"/>
          </p:cNvSpPr>
          <p:nvPr>
            <p:ph sz="quarter" idx="1"/>
          </p:nvPr>
        </p:nvSpPr>
        <p:spPr/>
        <p:txBody>
          <a:bodyPr/>
          <a:lstStyle/>
          <a:p>
            <a:r>
              <a:rPr lang="en-US" dirty="0" smtClean="0"/>
              <a:t>continued from previous slide</a:t>
            </a:r>
          </a:p>
        </p:txBody>
      </p:sp>
      <p:graphicFrame>
        <p:nvGraphicFramePr>
          <p:cNvPr id="171012" name="Object 2"/>
          <p:cNvGraphicFramePr>
            <a:graphicFrameLocks noChangeAspect="1"/>
          </p:cNvGraphicFramePr>
          <p:nvPr/>
        </p:nvGraphicFramePr>
        <p:xfrm>
          <a:off x="2489200" y="1524000"/>
          <a:ext cx="4597400" cy="2108200"/>
        </p:xfrm>
        <a:graphic>
          <a:graphicData uri="http://schemas.openxmlformats.org/presentationml/2006/ole">
            <mc:AlternateContent xmlns:mc="http://schemas.openxmlformats.org/markup-compatibility/2006">
              <mc:Choice xmlns:v="urn:schemas-microsoft-com:vml" Requires="v">
                <p:oleObj spid="_x0000_s160770" name="Equation" r:id="rId3" imgW="2298600" imgH="914400" progId="Equation.3">
                  <p:embed/>
                </p:oleObj>
              </mc:Choice>
              <mc:Fallback>
                <p:oleObj name="Equation" r:id="rId3" imgW="22986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200" y="1524000"/>
                        <a:ext cx="45974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060" name="Object 2"/>
          <p:cNvGraphicFramePr>
            <a:graphicFrameLocks noChangeAspect="1"/>
          </p:cNvGraphicFramePr>
          <p:nvPr/>
        </p:nvGraphicFramePr>
        <p:xfrm>
          <a:off x="2463800" y="3733800"/>
          <a:ext cx="3022600" cy="2108200"/>
        </p:xfrm>
        <a:graphic>
          <a:graphicData uri="http://schemas.openxmlformats.org/presentationml/2006/ole">
            <mc:AlternateContent xmlns:mc="http://schemas.openxmlformats.org/markup-compatibility/2006">
              <mc:Choice xmlns:v="urn:schemas-microsoft-com:vml" Requires="v">
                <p:oleObj spid="_x0000_s160771" name="Equation" r:id="rId5" imgW="1511280" imgH="914400" progId="Equation.3">
                  <p:embed/>
                </p:oleObj>
              </mc:Choice>
              <mc:Fallback>
                <p:oleObj name="Equation" r:id="rId5" imgW="151128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3800" y="3733800"/>
                        <a:ext cx="30226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6096000" y="4419600"/>
            <a:ext cx="2029082" cy="646331"/>
          </a:xfrm>
          <a:prstGeom prst="rect">
            <a:avLst/>
          </a:prstGeom>
          <a:noFill/>
        </p:spPr>
        <p:txBody>
          <a:bodyPr wrap="none" rtlCol="0">
            <a:spAutoFit/>
          </a:bodyPr>
          <a:lstStyle/>
          <a:p>
            <a:r>
              <a:rPr lang="en-US" dirty="0" smtClean="0"/>
              <a:t>only the sum </a:t>
            </a:r>
            <a:r>
              <a:rPr lang="el-GR" i="1" dirty="0" smtClean="0">
                <a:latin typeface="Times New Roman"/>
                <a:cs typeface="Times New Roman"/>
              </a:rPr>
              <a:t>θ</a:t>
            </a:r>
            <a:r>
              <a:rPr lang="en-US" baseline="-25000" dirty="0" smtClean="0">
                <a:latin typeface="Times New Roman"/>
                <a:cs typeface="Times New Roman"/>
              </a:rPr>
              <a:t>4</a:t>
            </a:r>
            <a:r>
              <a:rPr lang="en-US" dirty="0" smtClean="0">
                <a:latin typeface="Times New Roman"/>
                <a:cs typeface="Times New Roman"/>
              </a:rPr>
              <a:t>+</a:t>
            </a:r>
            <a:r>
              <a:rPr lang="el-GR" i="1" dirty="0" smtClean="0">
                <a:latin typeface="Times New Roman"/>
                <a:cs typeface="Times New Roman"/>
              </a:rPr>
              <a:t>θ</a:t>
            </a:r>
            <a:r>
              <a:rPr lang="en-US" baseline="-25000" dirty="0" smtClean="0">
                <a:latin typeface="Times New Roman"/>
                <a:cs typeface="Times New Roman"/>
              </a:rPr>
              <a:t>6</a:t>
            </a:r>
            <a:r>
              <a:rPr lang="en-US" dirty="0" smtClean="0">
                <a:cs typeface="Times New Roman"/>
              </a:rPr>
              <a:t> </a:t>
            </a:r>
          </a:p>
          <a:p>
            <a:r>
              <a:rPr lang="en-US" dirty="0" smtClean="0">
                <a:cs typeface="Times New Roman"/>
              </a:rPr>
              <a:t>can be determined</a:t>
            </a:r>
            <a:endParaRPr lang="en-US" dirty="0"/>
          </a:p>
        </p:txBody>
      </p:sp>
    </p:spTree>
    <p:extLst>
      <p:ext uri="{BB962C8B-B14F-4D97-AF65-F5344CB8AC3E}">
        <p14:creationId xmlns:p14="http://schemas.microsoft.com/office/powerpoint/2010/main" val="3183944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dirty="0" smtClean="0"/>
              <a:t>Using Inverse Kinematics in Path Generation</a:t>
            </a:r>
            <a:endParaRPr lang="en-US" dirty="0"/>
          </a:p>
        </p:txBody>
      </p:sp>
      <p:sp>
        <p:nvSpPr>
          <p:cNvPr id="2" name="Subtitle 1"/>
          <p:cNvSpPr>
            <a:spLocks noGrp="1"/>
          </p:cNvSpPr>
          <p:nvPr>
            <p:ph type="subTitle" idx="1"/>
          </p:nvPr>
        </p:nvSpPr>
        <p:spPr/>
        <p:txBody>
          <a:bodyPr/>
          <a:lstStyle/>
          <a:p>
            <a:endParaRPr lang="en-US"/>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25</a:t>
            </a:fld>
            <a:endParaRPr lang="en-US"/>
          </a:p>
        </p:txBody>
      </p:sp>
    </p:spTree>
    <p:extLst>
      <p:ext uri="{BB962C8B-B14F-4D97-AF65-F5344CB8AC3E}">
        <p14:creationId xmlns:p14="http://schemas.microsoft.com/office/powerpoint/2010/main" val="1346116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Path Generation</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26</a:t>
            </a:fld>
            <a:endParaRPr lang="en-US"/>
          </a:p>
        </p:txBody>
      </p:sp>
      <p:sp>
        <p:nvSpPr>
          <p:cNvPr id="6" name="Content Placeholder 5"/>
          <p:cNvSpPr>
            <a:spLocks noGrp="1"/>
          </p:cNvSpPr>
          <p:nvPr>
            <p:ph sz="quarter" idx="1"/>
          </p:nvPr>
        </p:nvSpPr>
        <p:spPr/>
        <p:txBody>
          <a:bodyPr/>
          <a:lstStyle/>
          <a:p>
            <a:r>
              <a:rPr lang="en-CA" dirty="0" smtClean="0"/>
              <a:t>a path is defined as a sequence of configurations a robot makes to go from one place to another</a:t>
            </a:r>
          </a:p>
          <a:p>
            <a:r>
              <a:rPr lang="en-CA" dirty="0" smtClean="0"/>
              <a:t>a trajectory is a path where the velocity and acceleration along the path also matter</a:t>
            </a:r>
            <a:endParaRPr lang="en-US" dirty="0"/>
          </a:p>
        </p:txBody>
      </p:sp>
    </p:spTree>
    <p:extLst>
      <p:ext uri="{BB962C8B-B14F-4D97-AF65-F5344CB8AC3E}">
        <p14:creationId xmlns:p14="http://schemas.microsoft.com/office/powerpoint/2010/main" val="434400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ointspace.png"/>
          <p:cNvPicPr>
            <a:picLocks noChangeAspect="1"/>
          </p:cNvPicPr>
          <p:nvPr/>
        </p:nvPicPr>
        <p:blipFill>
          <a:blip r:embed="rId2" cstate="print"/>
          <a:stretch>
            <a:fillRect/>
          </a:stretch>
        </p:blipFill>
        <p:spPr>
          <a:xfrm>
            <a:off x="914702" y="991053"/>
            <a:ext cx="7314596" cy="5485947"/>
          </a:xfrm>
          <a:prstGeom prst="rect">
            <a:avLst/>
          </a:prstGeom>
        </p:spPr>
      </p:pic>
      <p:sp>
        <p:nvSpPr>
          <p:cNvPr id="2" name="Title 1"/>
          <p:cNvSpPr>
            <a:spLocks noGrp="1"/>
          </p:cNvSpPr>
          <p:nvPr>
            <p:ph type="title"/>
          </p:nvPr>
        </p:nvSpPr>
        <p:spPr/>
        <p:txBody>
          <a:bodyPr>
            <a:normAutofit fontScale="90000"/>
          </a:bodyPr>
          <a:lstStyle/>
          <a:p>
            <a:r>
              <a:rPr lang="en-CA" dirty="0" smtClean="0"/>
              <a:t>Joint-Space Path</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27</a:t>
            </a:fld>
            <a:endParaRPr lang="en-US"/>
          </a:p>
        </p:txBody>
      </p:sp>
      <p:sp>
        <p:nvSpPr>
          <p:cNvPr id="6" name="Content Placeholder 5"/>
          <p:cNvSpPr>
            <a:spLocks noGrp="1"/>
          </p:cNvSpPr>
          <p:nvPr>
            <p:ph sz="quarter" idx="1"/>
          </p:nvPr>
        </p:nvSpPr>
        <p:spPr/>
        <p:txBody>
          <a:bodyPr/>
          <a:lstStyle/>
          <a:p>
            <a:r>
              <a:rPr lang="en-CA" dirty="0" smtClean="0"/>
              <a:t>a joint-space path is computed considering the joint variables</a:t>
            </a:r>
            <a:endParaRPr lang="en-US" dirty="0"/>
          </a:p>
        </p:txBody>
      </p:sp>
      <p:sp>
        <p:nvSpPr>
          <p:cNvPr id="8" name="TextBox 7"/>
          <p:cNvSpPr txBox="1"/>
          <p:nvPr/>
        </p:nvSpPr>
        <p:spPr>
          <a:xfrm>
            <a:off x="2057400" y="3657600"/>
            <a:ext cx="692818" cy="369332"/>
          </a:xfrm>
          <a:prstGeom prst="rect">
            <a:avLst/>
          </a:prstGeom>
          <a:noFill/>
        </p:spPr>
        <p:txBody>
          <a:bodyPr wrap="none" rtlCol="0">
            <a:spAutoFit/>
          </a:bodyPr>
          <a:lstStyle/>
          <a:p>
            <a:r>
              <a:rPr lang="en-CA" dirty="0" smtClean="0">
                <a:solidFill>
                  <a:srgbClr val="0070C0"/>
                </a:solidFill>
              </a:rPr>
              <a:t>link 1</a:t>
            </a:r>
            <a:endParaRPr lang="en-US" dirty="0">
              <a:solidFill>
                <a:srgbClr val="0070C0"/>
              </a:solidFill>
            </a:endParaRPr>
          </a:p>
        </p:txBody>
      </p:sp>
      <p:sp>
        <p:nvSpPr>
          <p:cNvPr id="9" name="TextBox 8"/>
          <p:cNvSpPr txBox="1"/>
          <p:nvPr/>
        </p:nvSpPr>
        <p:spPr>
          <a:xfrm>
            <a:off x="4572000" y="1371600"/>
            <a:ext cx="692818" cy="369332"/>
          </a:xfrm>
          <a:prstGeom prst="rect">
            <a:avLst/>
          </a:prstGeom>
          <a:noFill/>
        </p:spPr>
        <p:txBody>
          <a:bodyPr wrap="none" rtlCol="0">
            <a:spAutoFit/>
          </a:bodyPr>
          <a:lstStyle/>
          <a:p>
            <a:r>
              <a:rPr lang="en-CA" dirty="0" smtClean="0"/>
              <a:t>link 2</a:t>
            </a:r>
            <a:endParaRPr lang="en-US" dirty="0"/>
          </a:p>
        </p:txBody>
      </p:sp>
      <p:sp>
        <p:nvSpPr>
          <p:cNvPr id="10" name="TextBox 9"/>
          <p:cNvSpPr txBox="1"/>
          <p:nvPr/>
        </p:nvSpPr>
        <p:spPr>
          <a:xfrm>
            <a:off x="5181600" y="4800600"/>
            <a:ext cx="1791837" cy="369332"/>
          </a:xfrm>
          <a:prstGeom prst="rect">
            <a:avLst/>
          </a:prstGeom>
          <a:noFill/>
        </p:spPr>
        <p:txBody>
          <a:bodyPr wrap="none" rtlCol="0">
            <a:spAutoFit/>
          </a:bodyPr>
          <a:lstStyle/>
          <a:p>
            <a:r>
              <a:rPr lang="en-CA" dirty="0" smtClean="0">
                <a:solidFill>
                  <a:srgbClr val="FF0000"/>
                </a:solidFill>
              </a:rPr>
              <a:t>end </a:t>
            </a:r>
            <a:r>
              <a:rPr lang="en-CA" dirty="0" err="1" smtClean="0">
                <a:solidFill>
                  <a:srgbClr val="FF0000"/>
                </a:solidFill>
              </a:rPr>
              <a:t>effector</a:t>
            </a:r>
            <a:r>
              <a:rPr lang="en-CA" dirty="0" smtClean="0">
                <a:solidFill>
                  <a:srgbClr val="FF0000"/>
                </a:solidFill>
              </a:rPr>
              <a:t> path</a:t>
            </a:r>
            <a:endParaRPr lang="en-US" dirty="0">
              <a:solidFill>
                <a:srgbClr val="FF0000"/>
              </a:solidFill>
            </a:endParaRPr>
          </a:p>
        </p:txBody>
      </p:sp>
    </p:spTree>
    <p:extLst>
      <p:ext uri="{BB962C8B-B14F-4D97-AF65-F5344CB8AC3E}">
        <p14:creationId xmlns:p14="http://schemas.microsoft.com/office/powerpoint/2010/main" val="4108266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ointangles.png"/>
          <p:cNvPicPr>
            <a:picLocks noChangeAspect="1"/>
          </p:cNvPicPr>
          <p:nvPr/>
        </p:nvPicPr>
        <p:blipFill>
          <a:blip r:embed="rId2" cstate="print"/>
          <a:stretch>
            <a:fillRect/>
          </a:stretch>
        </p:blipFill>
        <p:spPr>
          <a:xfrm>
            <a:off x="914702" y="991053"/>
            <a:ext cx="7314596" cy="5485947"/>
          </a:xfrm>
          <a:prstGeom prst="rect">
            <a:avLst/>
          </a:prstGeom>
        </p:spPr>
      </p:pic>
      <p:sp>
        <p:nvSpPr>
          <p:cNvPr id="2" name="Title 1"/>
          <p:cNvSpPr>
            <a:spLocks noGrp="1"/>
          </p:cNvSpPr>
          <p:nvPr>
            <p:ph type="title"/>
          </p:nvPr>
        </p:nvSpPr>
        <p:spPr/>
        <p:txBody>
          <a:bodyPr>
            <a:normAutofit fontScale="90000"/>
          </a:bodyPr>
          <a:lstStyle/>
          <a:p>
            <a:r>
              <a:rPr lang="en-CA" dirty="0" smtClean="0"/>
              <a:t>Joint-Space Path Joint Angles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28</a:t>
            </a:fld>
            <a:endParaRPr lang="en-US"/>
          </a:p>
        </p:txBody>
      </p:sp>
      <p:sp>
        <p:nvSpPr>
          <p:cNvPr id="6" name="Content Placeholder 5"/>
          <p:cNvSpPr>
            <a:spLocks noGrp="1"/>
          </p:cNvSpPr>
          <p:nvPr>
            <p:ph sz="quarter" idx="1"/>
          </p:nvPr>
        </p:nvSpPr>
        <p:spPr/>
        <p:txBody>
          <a:bodyPr/>
          <a:lstStyle/>
          <a:p>
            <a:r>
              <a:rPr lang="en-US" dirty="0" smtClean="0"/>
              <a:t>linear joint-space path</a:t>
            </a:r>
            <a:endParaRPr lang="en-US" dirty="0"/>
          </a:p>
        </p:txBody>
      </p:sp>
      <p:sp>
        <p:nvSpPr>
          <p:cNvPr id="8" name="TextBox 7"/>
          <p:cNvSpPr txBox="1"/>
          <p:nvPr/>
        </p:nvSpPr>
        <p:spPr>
          <a:xfrm>
            <a:off x="4225591" y="1676400"/>
            <a:ext cx="692818" cy="369332"/>
          </a:xfrm>
          <a:prstGeom prst="rect">
            <a:avLst/>
          </a:prstGeom>
          <a:noFill/>
        </p:spPr>
        <p:txBody>
          <a:bodyPr wrap="none" rtlCol="0">
            <a:spAutoFit/>
          </a:bodyPr>
          <a:lstStyle/>
          <a:p>
            <a:r>
              <a:rPr lang="en-CA" dirty="0" smtClean="0">
                <a:solidFill>
                  <a:srgbClr val="0070C0"/>
                </a:solidFill>
              </a:rPr>
              <a:t>link 1</a:t>
            </a:r>
            <a:endParaRPr lang="en-US" dirty="0">
              <a:solidFill>
                <a:srgbClr val="0070C0"/>
              </a:solidFill>
            </a:endParaRPr>
          </a:p>
        </p:txBody>
      </p:sp>
      <p:sp>
        <p:nvSpPr>
          <p:cNvPr id="9" name="TextBox 8"/>
          <p:cNvSpPr txBox="1"/>
          <p:nvPr/>
        </p:nvSpPr>
        <p:spPr>
          <a:xfrm>
            <a:off x="4225591" y="4343400"/>
            <a:ext cx="692818" cy="369332"/>
          </a:xfrm>
          <a:prstGeom prst="rect">
            <a:avLst/>
          </a:prstGeom>
          <a:noFill/>
        </p:spPr>
        <p:txBody>
          <a:bodyPr wrap="none" rtlCol="0">
            <a:spAutoFit/>
          </a:bodyPr>
          <a:lstStyle/>
          <a:p>
            <a:r>
              <a:rPr lang="en-CA" dirty="0" smtClean="0"/>
              <a:t>link 2</a:t>
            </a:r>
            <a:endParaRPr lang="en-US" dirty="0"/>
          </a:p>
        </p:txBody>
      </p:sp>
    </p:spTree>
    <p:extLst>
      <p:ext uri="{BB962C8B-B14F-4D97-AF65-F5344CB8AC3E}">
        <p14:creationId xmlns:p14="http://schemas.microsoft.com/office/powerpoint/2010/main" val="3082502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Joint-Space Path</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29</a:t>
            </a:fld>
            <a:endParaRPr lang="en-US"/>
          </a:p>
        </p:txBody>
      </p:sp>
      <p:sp>
        <p:nvSpPr>
          <p:cNvPr id="6" name="Content Placeholder 5"/>
          <p:cNvSpPr>
            <a:spLocks noGrp="1"/>
          </p:cNvSpPr>
          <p:nvPr>
            <p:ph sz="quarter" idx="1"/>
          </p:nvPr>
        </p:nvSpPr>
        <p:spPr/>
        <p:txBody>
          <a:bodyPr/>
          <a:lstStyle/>
          <a:p>
            <a:r>
              <a:rPr lang="en-US" dirty="0" smtClean="0"/>
              <a:t>given the current end-</a:t>
            </a:r>
            <a:r>
              <a:rPr lang="en-US" dirty="0" err="1" smtClean="0"/>
              <a:t>effector</a:t>
            </a:r>
            <a:r>
              <a:rPr lang="en-US" dirty="0" smtClean="0"/>
              <a:t> pose</a:t>
            </a:r>
            <a:br>
              <a:rPr lang="en-US" dirty="0" smtClean="0"/>
            </a:br>
            <a:r>
              <a:rPr lang="en-US" dirty="0" smtClean="0"/>
              <a:t/>
            </a:r>
            <a:br>
              <a:rPr lang="en-US" dirty="0" smtClean="0"/>
            </a:br>
            <a:r>
              <a:rPr lang="en-US" dirty="0" smtClean="0"/>
              <a:t/>
            </a:r>
            <a:br>
              <a:rPr lang="en-US" dirty="0" smtClean="0"/>
            </a:br>
            <a:r>
              <a:rPr lang="en-US" dirty="0" smtClean="0"/>
              <a:t>and the desired final end-</a:t>
            </a:r>
            <a:r>
              <a:rPr lang="en-US" dirty="0" err="1" smtClean="0"/>
              <a:t>effector</a:t>
            </a:r>
            <a:r>
              <a:rPr lang="en-US" dirty="0" smtClean="0"/>
              <a:t> pose</a:t>
            </a:r>
            <a:br>
              <a:rPr lang="en-US" dirty="0" smtClean="0"/>
            </a:br>
            <a:r>
              <a:rPr lang="en-US" dirty="0" smtClean="0"/>
              <a:t/>
            </a:r>
            <a:br>
              <a:rPr lang="en-US" dirty="0" smtClean="0"/>
            </a:br>
            <a:r>
              <a:rPr lang="en-US" dirty="0" smtClean="0"/>
              <a:t/>
            </a:r>
            <a:br>
              <a:rPr lang="en-US" dirty="0" smtClean="0"/>
            </a:br>
            <a:r>
              <a:rPr lang="en-US" dirty="0" smtClean="0"/>
              <a:t>find a sequence of joint angles that generates the path between the two poses</a:t>
            </a:r>
          </a:p>
          <a:p>
            <a:r>
              <a:rPr lang="en-US" dirty="0" smtClean="0"/>
              <a:t>idea</a:t>
            </a:r>
          </a:p>
          <a:p>
            <a:pPr lvl="1"/>
            <a:r>
              <a:rPr lang="en-US" dirty="0" smtClean="0"/>
              <a:t>solve for the inverse kinematics for the current and final pose to get the joint angles for the current and final pose</a:t>
            </a:r>
          </a:p>
          <a:p>
            <a:pPr lvl="1"/>
            <a:r>
              <a:rPr lang="en-US" dirty="0" smtClean="0"/>
              <a:t>interpolate the joint angles</a:t>
            </a:r>
            <a:endParaRPr lang="en-US" dirty="0"/>
          </a:p>
        </p:txBody>
      </p:sp>
      <p:graphicFrame>
        <p:nvGraphicFramePr>
          <p:cNvPr id="174082" name="Object 2"/>
          <p:cNvGraphicFramePr>
            <a:graphicFrameLocks noChangeAspect="1"/>
          </p:cNvGraphicFramePr>
          <p:nvPr/>
        </p:nvGraphicFramePr>
        <p:xfrm>
          <a:off x="4381500" y="1524000"/>
          <a:ext cx="381000" cy="439737"/>
        </p:xfrm>
        <a:graphic>
          <a:graphicData uri="http://schemas.openxmlformats.org/presentationml/2006/ole">
            <mc:AlternateContent xmlns:mc="http://schemas.openxmlformats.org/markup-compatibility/2006">
              <mc:Choice xmlns:v="urn:schemas-microsoft-com:vml" Requires="v">
                <p:oleObj spid="_x0000_s161794" name="Equation" r:id="rId3" imgW="190440" imgH="190440" progId="Equation.3">
                  <p:embed/>
                </p:oleObj>
              </mc:Choice>
              <mc:Fallback>
                <p:oleObj name="Equation" r:id="rId3" imgW="190440" imgH="190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1524000"/>
                        <a:ext cx="38100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083" name="Object 2"/>
          <p:cNvGraphicFramePr>
            <a:graphicFrameLocks noChangeAspect="1"/>
          </p:cNvGraphicFramePr>
          <p:nvPr/>
        </p:nvGraphicFramePr>
        <p:xfrm>
          <a:off x="4356100" y="2667000"/>
          <a:ext cx="431800" cy="439738"/>
        </p:xfrm>
        <a:graphic>
          <a:graphicData uri="http://schemas.openxmlformats.org/presentationml/2006/ole">
            <mc:AlternateContent xmlns:mc="http://schemas.openxmlformats.org/markup-compatibility/2006">
              <mc:Choice xmlns:v="urn:schemas-microsoft-com:vml" Requires="v">
                <p:oleObj spid="_x0000_s161795" name="Equation" r:id="rId5" imgW="215640" imgH="190440" progId="Equation.3">
                  <p:embed/>
                </p:oleObj>
              </mc:Choice>
              <mc:Fallback>
                <p:oleObj name="Equation" r:id="rId5" imgW="215640" imgH="190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2667000"/>
                        <a:ext cx="431800"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8937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RPP + 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a:t>
            </a:fld>
            <a:endParaRPr lang="en-US"/>
          </a:p>
        </p:txBody>
      </p:sp>
      <p:pic>
        <p:nvPicPr>
          <p:cNvPr id="7" name="Content Placeholder 6" descr="03_09.jpg"/>
          <p:cNvPicPr>
            <a:picLocks noGrp="1" noChangeAspect="1"/>
          </p:cNvPicPr>
          <p:nvPr>
            <p:ph sz="quarter" idx="1"/>
          </p:nvPr>
        </p:nvPicPr>
        <p:blipFill>
          <a:blip r:embed="rId2" cstate="print"/>
          <a:stretch>
            <a:fillRect/>
          </a:stretch>
        </p:blipFill>
        <p:spPr>
          <a:xfrm>
            <a:off x="909484" y="838200"/>
            <a:ext cx="7325032" cy="54864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Joint-Space Path</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30</a:t>
            </a:fld>
            <a:endParaRPr lang="en-US"/>
          </a:p>
        </p:txBody>
      </p:sp>
      <p:sp>
        <p:nvSpPr>
          <p:cNvPr id="6" name="Content Placeholder 5"/>
          <p:cNvSpPr>
            <a:spLocks noGrp="1"/>
          </p:cNvSpPr>
          <p:nvPr>
            <p:ph sz="quarter" idx="1"/>
          </p:nvPr>
        </p:nvSpPr>
        <p:spPr/>
        <p:txBody>
          <a:bodyPr/>
          <a:lstStyle/>
          <a:p>
            <a:endParaRPr lang="en-US" dirty="0"/>
          </a:p>
        </p:txBody>
      </p:sp>
      <p:graphicFrame>
        <p:nvGraphicFramePr>
          <p:cNvPr id="174082" name="Object 2"/>
          <p:cNvGraphicFramePr>
            <a:graphicFrameLocks noChangeAspect="1"/>
          </p:cNvGraphicFramePr>
          <p:nvPr/>
        </p:nvGraphicFramePr>
        <p:xfrm>
          <a:off x="2540000" y="1828800"/>
          <a:ext cx="381000" cy="439737"/>
        </p:xfrm>
        <a:graphic>
          <a:graphicData uri="http://schemas.openxmlformats.org/presentationml/2006/ole">
            <mc:AlternateContent xmlns:mc="http://schemas.openxmlformats.org/markup-compatibility/2006">
              <mc:Choice xmlns:v="urn:schemas-microsoft-com:vml" Requires="v">
                <p:oleObj spid="_x0000_s162818" name="Equation" r:id="rId3" imgW="190440" imgH="190440" progId="Equation.3">
                  <p:embed/>
                </p:oleObj>
              </mc:Choice>
              <mc:Fallback>
                <p:oleObj name="Equation" r:id="rId3" imgW="190440" imgH="190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1828800"/>
                        <a:ext cx="38100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083" name="Object 2"/>
          <p:cNvGraphicFramePr>
            <a:graphicFrameLocks noChangeAspect="1"/>
          </p:cNvGraphicFramePr>
          <p:nvPr/>
        </p:nvGraphicFramePr>
        <p:xfrm>
          <a:off x="2489200" y="4589462"/>
          <a:ext cx="431800" cy="439738"/>
        </p:xfrm>
        <a:graphic>
          <a:graphicData uri="http://schemas.openxmlformats.org/presentationml/2006/ole">
            <mc:AlternateContent xmlns:mc="http://schemas.openxmlformats.org/markup-compatibility/2006">
              <mc:Choice xmlns:v="urn:schemas-microsoft-com:vml" Requires="v">
                <p:oleObj spid="_x0000_s162819" name="Equation" r:id="rId5" imgW="215640" imgH="190440" progId="Equation.3">
                  <p:embed/>
                </p:oleObj>
              </mc:Choice>
              <mc:Fallback>
                <p:oleObj name="Equation" r:id="rId5" imgW="215640" imgH="190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00" y="4589462"/>
                        <a:ext cx="431800"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180" name="Object 2"/>
          <p:cNvGraphicFramePr>
            <a:graphicFrameLocks noChangeAspect="1"/>
          </p:cNvGraphicFramePr>
          <p:nvPr/>
        </p:nvGraphicFramePr>
        <p:xfrm>
          <a:off x="5588000" y="990600"/>
          <a:ext cx="1270000" cy="2228850"/>
        </p:xfrm>
        <a:graphic>
          <a:graphicData uri="http://schemas.openxmlformats.org/presentationml/2006/ole">
            <mc:AlternateContent xmlns:mc="http://schemas.openxmlformats.org/markup-compatibility/2006">
              <mc:Choice xmlns:v="urn:schemas-microsoft-com:vml" Requires="v">
                <p:oleObj spid="_x0000_s162820" name="Equation" r:id="rId7" imgW="634680" imgH="965160" progId="Equation.3">
                  <p:embed/>
                </p:oleObj>
              </mc:Choice>
              <mc:Fallback>
                <p:oleObj name="Equation" r:id="rId7" imgW="634680" imgH="9651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8000" y="990600"/>
                        <a:ext cx="1270000" cy="222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181" name="Object 2"/>
          <p:cNvGraphicFramePr>
            <a:graphicFrameLocks noChangeAspect="1"/>
          </p:cNvGraphicFramePr>
          <p:nvPr/>
        </p:nvGraphicFramePr>
        <p:xfrm>
          <a:off x="5511800" y="3733800"/>
          <a:ext cx="1346200" cy="2228850"/>
        </p:xfrm>
        <a:graphic>
          <a:graphicData uri="http://schemas.openxmlformats.org/presentationml/2006/ole">
            <mc:AlternateContent xmlns:mc="http://schemas.openxmlformats.org/markup-compatibility/2006">
              <mc:Choice xmlns:v="urn:schemas-microsoft-com:vml" Requires="v">
                <p:oleObj spid="_x0000_s162821" name="Equation" r:id="rId9" imgW="672840" imgH="965160" progId="Equation.3">
                  <p:embed/>
                </p:oleObj>
              </mc:Choice>
              <mc:Fallback>
                <p:oleObj name="Equation" r:id="rId9" imgW="672840" imgH="9651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1800" y="3733800"/>
                        <a:ext cx="1346200" cy="222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997200" y="1905000"/>
            <a:ext cx="2473691" cy="369332"/>
          </a:xfrm>
          <a:prstGeom prst="rect">
            <a:avLst/>
          </a:prstGeom>
          <a:noFill/>
        </p:spPr>
        <p:txBody>
          <a:bodyPr wrap="none" rtlCol="0">
            <a:spAutoFit/>
          </a:bodyPr>
          <a:lstStyle/>
          <a:p>
            <a:r>
              <a:rPr lang="en-US" dirty="0" smtClean="0">
                <a:sym typeface="Symbol"/>
              </a:rPr>
              <a:t> </a:t>
            </a:r>
            <a:r>
              <a:rPr lang="en-US" dirty="0" smtClean="0"/>
              <a:t>inverse kinematics </a:t>
            </a:r>
            <a:r>
              <a:rPr lang="en-US" dirty="0" smtClean="0">
                <a:sym typeface="Symbol"/>
              </a:rPr>
              <a:t></a:t>
            </a:r>
            <a:endParaRPr lang="en-US" dirty="0"/>
          </a:p>
        </p:txBody>
      </p:sp>
      <p:sp>
        <p:nvSpPr>
          <p:cNvPr id="13" name="TextBox 12"/>
          <p:cNvSpPr txBox="1"/>
          <p:nvPr/>
        </p:nvSpPr>
        <p:spPr>
          <a:xfrm>
            <a:off x="2997200" y="4659868"/>
            <a:ext cx="2473691" cy="369332"/>
          </a:xfrm>
          <a:prstGeom prst="rect">
            <a:avLst/>
          </a:prstGeom>
          <a:noFill/>
        </p:spPr>
        <p:txBody>
          <a:bodyPr wrap="none" rtlCol="0">
            <a:spAutoFit/>
          </a:bodyPr>
          <a:lstStyle/>
          <a:p>
            <a:r>
              <a:rPr lang="en-US" dirty="0" smtClean="0">
                <a:sym typeface="Symbol"/>
              </a:rPr>
              <a:t> </a:t>
            </a:r>
            <a:r>
              <a:rPr lang="en-US" dirty="0" smtClean="0"/>
              <a:t>inverse kinematics </a:t>
            </a:r>
            <a:r>
              <a:rPr lang="en-US" dirty="0" smtClean="0">
                <a:sym typeface="Symbol"/>
              </a:rPr>
              <a:t></a:t>
            </a:r>
            <a:endParaRPr lang="en-US" dirty="0"/>
          </a:p>
        </p:txBody>
      </p:sp>
    </p:spTree>
    <p:extLst>
      <p:ext uri="{BB962C8B-B14F-4D97-AF65-F5344CB8AC3E}">
        <p14:creationId xmlns:p14="http://schemas.microsoft.com/office/powerpoint/2010/main" val="579271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Joint-Space Path</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31</a:t>
            </a:fld>
            <a:endParaRPr lang="en-US"/>
          </a:p>
        </p:txBody>
      </p:sp>
      <p:sp>
        <p:nvSpPr>
          <p:cNvPr id="6" name="Content Placeholder 5"/>
          <p:cNvSpPr>
            <a:spLocks noGrp="1"/>
          </p:cNvSpPr>
          <p:nvPr>
            <p:ph sz="quarter" idx="1"/>
          </p:nvPr>
        </p:nvSpPr>
        <p:spPr>
          <a:xfrm>
            <a:off x="838200" y="1371600"/>
            <a:ext cx="8153400" cy="4953000"/>
          </a:xfrm>
        </p:spPr>
        <p:txBody>
          <a:bodyPr/>
          <a:lstStyle/>
          <a:p>
            <a:pPr>
              <a:buNone/>
            </a:pPr>
            <a:r>
              <a:rPr lang="en-US" dirty="0" smtClean="0"/>
              <a:t>find </a:t>
            </a:r>
            <a:r>
              <a:rPr lang="en-US" baseline="30000" dirty="0" smtClean="0">
                <a:latin typeface="Times New Roman" pitchFamily="18" charset="0"/>
                <a:cs typeface="Times New Roman" pitchFamily="18" charset="0"/>
              </a:rPr>
              <a:t>0</a:t>
            </a:r>
            <a:r>
              <a:rPr lang="en-US" i="1" dirty="0" smtClean="0">
                <a:latin typeface="Times New Roman" pitchFamily="18" charset="0"/>
                <a:cs typeface="Times New Roman" pitchFamily="18" charset="0"/>
              </a:rPr>
              <a:t>Q</a:t>
            </a:r>
            <a:r>
              <a:rPr lang="en-US" dirty="0" smtClean="0"/>
              <a:t> from </a:t>
            </a:r>
            <a:r>
              <a:rPr lang="en-US" baseline="30000" dirty="0" smtClean="0">
                <a:latin typeface="Times New Roman" pitchFamily="18" charset="0"/>
                <a:cs typeface="Times New Roman" pitchFamily="18" charset="0"/>
              </a:rPr>
              <a:t>0</a:t>
            </a:r>
            <a:r>
              <a:rPr lang="en-US" i="1" dirty="0" smtClean="0">
                <a:latin typeface="Times New Roman" pitchFamily="18" charset="0"/>
                <a:cs typeface="Times New Roman" pitchFamily="18" charset="0"/>
              </a:rPr>
              <a:t>T</a:t>
            </a:r>
          </a:p>
          <a:p>
            <a:pPr>
              <a:buNone/>
            </a:pPr>
            <a:r>
              <a:rPr lang="en-US" dirty="0" smtClean="0"/>
              <a:t>find </a:t>
            </a:r>
            <a:r>
              <a:rPr lang="en-US" i="1" baseline="30000" dirty="0" err="1" smtClean="0">
                <a:latin typeface="Times New Roman" pitchFamily="18" charset="0"/>
                <a:cs typeface="Times New Roman" pitchFamily="18" charset="0"/>
              </a:rPr>
              <a:t>f</a:t>
            </a:r>
            <a:r>
              <a:rPr lang="en-US" i="1" dirty="0" err="1" smtClean="0">
                <a:latin typeface="Times New Roman" pitchFamily="18" charset="0"/>
                <a:cs typeface="Times New Roman" pitchFamily="18" charset="0"/>
              </a:rPr>
              <a:t>Q</a:t>
            </a:r>
            <a:r>
              <a:rPr lang="en-US" dirty="0" smtClean="0"/>
              <a:t> from </a:t>
            </a:r>
            <a:r>
              <a:rPr lang="en-US" i="1" baseline="30000" dirty="0" err="1" smtClean="0">
                <a:latin typeface="Times New Roman" pitchFamily="18" charset="0"/>
                <a:cs typeface="Times New Roman" pitchFamily="18" charset="0"/>
              </a:rPr>
              <a:t>f</a:t>
            </a:r>
            <a:r>
              <a:rPr lang="en-US" i="1" dirty="0" err="1" smtClean="0">
                <a:latin typeface="Times New Roman" pitchFamily="18" charset="0"/>
                <a:cs typeface="Times New Roman" pitchFamily="18" charset="0"/>
              </a:rPr>
              <a:t>T</a:t>
            </a:r>
            <a:endParaRPr lang="en-US" i="1" dirty="0" smtClean="0">
              <a:latin typeface="Times New Roman" pitchFamily="18" charset="0"/>
              <a:cs typeface="Times New Roman" pitchFamily="18" charset="0"/>
            </a:endParaRPr>
          </a:p>
          <a:p>
            <a:pPr>
              <a:buNone/>
            </a:pPr>
            <a:r>
              <a:rPr lang="en-US" i="1" dirty="0" smtClean="0">
                <a:latin typeface="Times New Roman" pitchFamily="18" charset="0"/>
                <a:cs typeface="Times New Roman" pitchFamily="18" charset="0"/>
                <a:sym typeface="Symbol"/>
              </a:rPr>
              <a:t> </a:t>
            </a:r>
            <a:r>
              <a:rPr lang="en-US" i="1"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 1 / </a:t>
            </a:r>
            <a:r>
              <a:rPr lang="en-US" i="1" dirty="0" smtClean="0">
                <a:latin typeface="Times New Roman" pitchFamily="18" charset="0"/>
                <a:cs typeface="Times New Roman" pitchFamily="18" charset="0"/>
              </a:rPr>
              <a:t>m</a:t>
            </a:r>
          </a:p>
          <a:p>
            <a:pPr>
              <a:buNone/>
            </a:pPr>
            <a:r>
              <a:rPr lang="en-US" i="1" dirty="0" smtClean="0">
                <a:latin typeface="Times New Roman" pitchFamily="18" charset="0"/>
                <a:cs typeface="Times New Roman" pitchFamily="18" charset="0"/>
                <a:sym typeface="Symbol"/>
              </a:rPr>
              <a:t></a:t>
            </a:r>
            <a:r>
              <a:rPr lang="en-US" i="1"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 = </a:t>
            </a:r>
            <a:r>
              <a:rPr lang="en-US" i="1" baseline="30000" dirty="0" err="1" smtClean="0">
                <a:latin typeface="Times New Roman" pitchFamily="18" charset="0"/>
                <a:cs typeface="Times New Roman" pitchFamily="18" charset="0"/>
              </a:rPr>
              <a:t>f</a:t>
            </a:r>
            <a:r>
              <a:rPr lang="en-US" i="1" dirty="0" err="1" smtClean="0">
                <a:latin typeface="Times New Roman" pitchFamily="18" charset="0"/>
                <a:cs typeface="Times New Roman" pitchFamily="18" charset="0"/>
              </a:rPr>
              <a:t>Q</a:t>
            </a:r>
            <a:r>
              <a:rPr lang="en-US" dirty="0" smtClean="0">
                <a:latin typeface="Times New Roman" pitchFamily="18" charset="0"/>
                <a:cs typeface="Times New Roman" pitchFamily="18" charset="0"/>
              </a:rPr>
              <a:t> – </a:t>
            </a:r>
            <a:r>
              <a:rPr lang="en-US" baseline="30000" dirty="0" smtClean="0">
                <a:latin typeface="Times New Roman" pitchFamily="18" charset="0"/>
                <a:cs typeface="Times New Roman" pitchFamily="18" charset="0"/>
              </a:rPr>
              <a:t>0</a:t>
            </a:r>
            <a:r>
              <a:rPr lang="en-US" i="1" dirty="0" smtClean="0">
                <a:latin typeface="Times New Roman" pitchFamily="18" charset="0"/>
                <a:cs typeface="Times New Roman" pitchFamily="18" charset="0"/>
              </a:rPr>
              <a:t>Q</a:t>
            </a:r>
          </a:p>
          <a:p>
            <a:pPr>
              <a:buNone/>
            </a:pPr>
            <a:r>
              <a:rPr lang="en-US" dirty="0" smtClean="0"/>
              <a:t>for </a:t>
            </a:r>
            <a:r>
              <a:rPr lang="en-US" i="1" dirty="0" smtClean="0">
                <a:latin typeface="Times New Roman" pitchFamily="18" charset="0"/>
                <a:cs typeface="Times New Roman" pitchFamily="18" charset="0"/>
              </a:rPr>
              <a:t>j</a:t>
            </a:r>
            <a:r>
              <a:rPr lang="en-US" dirty="0" smtClean="0">
                <a:latin typeface="Times New Roman" pitchFamily="18" charset="0"/>
                <a:cs typeface="Times New Roman" pitchFamily="18" charset="0"/>
              </a:rPr>
              <a:t> = 1</a:t>
            </a:r>
            <a:r>
              <a:rPr lang="en-US" dirty="0" smtClean="0"/>
              <a:t> to </a:t>
            </a:r>
            <a:r>
              <a:rPr lang="en-US" i="1" dirty="0" smtClean="0">
                <a:latin typeface="Times New Roman" pitchFamily="18" charset="0"/>
                <a:cs typeface="Times New Roman" pitchFamily="18" charset="0"/>
              </a:rPr>
              <a:t>m</a:t>
            </a:r>
          </a:p>
          <a:p>
            <a:pPr>
              <a:buNone/>
            </a:pPr>
            <a:r>
              <a:rPr lang="en-US" dirty="0" smtClean="0"/>
              <a:t>	</a:t>
            </a:r>
            <a:r>
              <a:rPr lang="en-US" i="1" dirty="0" err="1" smtClean="0">
                <a:latin typeface="Times New Roman" pitchFamily="18" charset="0"/>
                <a:cs typeface="Times New Roman" pitchFamily="18" charset="0"/>
              </a:rPr>
              <a:t>t</a:t>
            </a:r>
            <a:r>
              <a:rPr lang="en-US" i="1" baseline="-25000" dirty="0" err="1" smtClean="0">
                <a:latin typeface="Times New Roman" pitchFamily="18" charset="0"/>
                <a:cs typeface="Times New Roman" pitchFamily="18" charset="0"/>
              </a:rPr>
              <a:t>j</a:t>
            </a:r>
            <a:r>
              <a:rPr lang="en-US"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j</a:t>
            </a:r>
            <a:r>
              <a:rPr lang="en-US" i="1" dirty="0" smtClean="0">
                <a:latin typeface="Times New Roman" pitchFamily="18" charset="0"/>
                <a:cs typeface="Times New Roman" pitchFamily="18" charset="0"/>
                <a:sym typeface="Symbol"/>
              </a:rPr>
              <a:t>  </a:t>
            </a:r>
            <a:r>
              <a:rPr lang="en-US" i="1" dirty="0" smtClean="0">
                <a:latin typeface="Times New Roman" pitchFamily="18" charset="0"/>
                <a:cs typeface="Times New Roman" pitchFamily="18" charset="0"/>
              </a:rPr>
              <a:t>t</a:t>
            </a:r>
          </a:p>
          <a:p>
            <a:pPr>
              <a:buNone/>
            </a:pPr>
            <a:r>
              <a:rPr lang="en-US" dirty="0" smtClean="0"/>
              <a:t>	</a:t>
            </a:r>
            <a:r>
              <a:rPr lang="en-US" i="1" baseline="30000" dirty="0" err="1" smtClean="0">
                <a:latin typeface="Times New Roman" pitchFamily="18" charset="0"/>
                <a:cs typeface="Times New Roman" pitchFamily="18" charset="0"/>
              </a:rPr>
              <a:t>j</a:t>
            </a:r>
            <a:r>
              <a:rPr lang="en-US" i="1" dirty="0" err="1" smtClean="0">
                <a:latin typeface="Times New Roman" pitchFamily="18" charset="0"/>
                <a:cs typeface="Times New Roman" pitchFamily="18" charset="0"/>
              </a:rPr>
              <a:t>Q</a:t>
            </a:r>
            <a:r>
              <a:rPr lang="en-US" dirty="0" smtClean="0">
                <a:latin typeface="Times New Roman" pitchFamily="18" charset="0"/>
                <a:cs typeface="Times New Roman" pitchFamily="18" charset="0"/>
              </a:rPr>
              <a:t> = </a:t>
            </a:r>
            <a:r>
              <a:rPr lang="en-US" baseline="30000" dirty="0" smtClean="0">
                <a:latin typeface="Times New Roman" pitchFamily="18" charset="0"/>
                <a:cs typeface="Times New Roman" pitchFamily="18" charset="0"/>
              </a:rPr>
              <a:t>0</a:t>
            </a:r>
            <a:r>
              <a:rPr lang="en-US" i="1"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 + </a:t>
            </a:r>
            <a:r>
              <a:rPr lang="en-US" i="1" dirty="0" err="1" smtClean="0">
                <a:latin typeface="Times New Roman" pitchFamily="18" charset="0"/>
                <a:cs typeface="Times New Roman" pitchFamily="18" charset="0"/>
              </a:rPr>
              <a:t>t</a:t>
            </a:r>
            <a:r>
              <a:rPr lang="en-US" i="1" baseline="-25000" dirty="0" err="1" smtClean="0">
                <a:latin typeface="Times New Roman" pitchFamily="18" charset="0"/>
                <a:cs typeface="Times New Roman" pitchFamily="18" charset="0"/>
              </a:rPr>
              <a:t>j</a:t>
            </a:r>
            <a:r>
              <a:rPr lang="en-US" i="1" dirty="0" smtClean="0">
                <a:latin typeface="Times New Roman" pitchFamily="18" charset="0"/>
                <a:cs typeface="Times New Roman" pitchFamily="18" charset="0"/>
                <a:sym typeface="Symbol"/>
              </a:rPr>
              <a:t>  </a:t>
            </a:r>
            <a:r>
              <a:rPr lang="en-US" i="1" dirty="0" smtClean="0">
                <a:latin typeface="Times New Roman" pitchFamily="18" charset="0"/>
                <a:cs typeface="Times New Roman" pitchFamily="18" charset="0"/>
              </a:rPr>
              <a:t>Q</a:t>
            </a:r>
          </a:p>
          <a:p>
            <a:pPr>
              <a:buNone/>
            </a:pPr>
            <a:r>
              <a:rPr lang="en-US" dirty="0" smtClean="0"/>
              <a:t>	set joints to </a:t>
            </a:r>
            <a:r>
              <a:rPr lang="en-US" i="1" baseline="30000" dirty="0" err="1" smtClean="0">
                <a:latin typeface="Times New Roman" pitchFamily="18" charset="0"/>
                <a:cs typeface="Times New Roman" pitchFamily="18" charset="0"/>
              </a:rPr>
              <a:t>j</a:t>
            </a:r>
            <a:r>
              <a:rPr lang="en-US" i="1" dirty="0" err="1" smtClean="0">
                <a:latin typeface="Times New Roman" pitchFamily="18" charset="0"/>
                <a:cs typeface="Times New Roman" pitchFamily="18" charset="0"/>
              </a:rPr>
              <a:t>Q</a:t>
            </a:r>
            <a:endParaRPr lang="en-US" i="1" dirty="0" smtClean="0">
              <a:latin typeface="Times New Roman" pitchFamily="18" charset="0"/>
              <a:cs typeface="Times New Roman" pitchFamily="18" charset="0"/>
            </a:endParaRPr>
          </a:p>
          <a:p>
            <a:pPr>
              <a:buNone/>
            </a:pPr>
            <a:r>
              <a:rPr lang="en-US" dirty="0" smtClean="0"/>
              <a:t>end</a:t>
            </a:r>
          </a:p>
          <a:p>
            <a:pPr>
              <a:buNone/>
            </a:pPr>
            <a:endParaRPr lang="en-US" dirty="0"/>
          </a:p>
        </p:txBody>
      </p:sp>
    </p:spTree>
    <p:extLst>
      <p:ext uri="{BB962C8B-B14F-4D97-AF65-F5344CB8AC3E}">
        <p14:creationId xmlns:p14="http://schemas.microsoft.com/office/powerpoint/2010/main" val="1229023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Joint-Space Path</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32</a:t>
            </a:fld>
            <a:endParaRPr lang="en-US"/>
          </a:p>
        </p:txBody>
      </p:sp>
      <p:sp>
        <p:nvSpPr>
          <p:cNvPr id="6" name="Content Placeholder 5"/>
          <p:cNvSpPr>
            <a:spLocks noGrp="1"/>
          </p:cNvSpPr>
          <p:nvPr>
            <p:ph sz="quarter" idx="1"/>
          </p:nvPr>
        </p:nvSpPr>
        <p:spPr/>
        <p:txBody>
          <a:bodyPr/>
          <a:lstStyle/>
          <a:p>
            <a:r>
              <a:rPr lang="en-US" dirty="0" smtClean="0"/>
              <a:t>linearly interpolating the joint variables produces</a:t>
            </a:r>
          </a:p>
          <a:p>
            <a:pPr lvl="1"/>
            <a:r>
              <a:rPr lang="en-US" dirty="0" smtClean="0"/>
              <a:t>a linear joint-space path</a:t>
            </a:r>
          </a:p>
          <a:p>
            <a:pPr lvl="1"/>
            <a:r>
              <a:rPr lang="en-US" dirty="0" smtClean="0"/>
              <a:t>a non-linear Cartesian path</a:t>
            </a:r>
          </a:p>
          <a:p>
            <a:r>
              <a:rPr lang="en-US" dirty="0" smtClean="0"/>
              <a:t>depending on the kinematic structure the Cartesian path can be very complicated</a:t>
            </a:r>
          </a:p>
          <a:p>
            <a:pPr lvl="1"/>
            <a:r>
              <a:rPr lang="en-US" dirty="0" smtClean="0"/>
              <a:t>some applications might benefit from a simple, or well defined, Cartesian path</a:t>
            </a:r>
          </a:p>
        </p:txBody>
      </p:sp>
    </p:spTree>
    <p:extLst>
      <p:ext uri="{BB962C8B-B14F-4D97-AF65-F5344CB8AC3E}">
        <p14:creationId xmlns:p14="http://schemas.microsoft.com/office/powerpoint/2010/main" val="3547557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rtspace.png"/>
          <p:cNvPicPr>
            <a:picLocks noChangeAspect="1"/>
          </p:cNvPicPr>
          <p:nvPr/>
        </p:nvPicPr>
        <p:blipFill>
          <a:blip r:embed="rId2" cstate="print"/>
          <a:stretch>
            <a:fillRect/>
          </a:stretch>
        </p:blipFill>
        <p:spPr>
          <a:xfrm>
            <a:off x="914702" y="991053"/>
            <a:ext cx="7314596" cy="5485947"/>
          </a:xfrm>
          <a:prstGeom prst="rect">
            <a:avLst/>
          </a:prstGeom>
        </p:spPr>
      </p:pic>
      <p:sp>
        <p:nvSpPr>
          <p:cNvPr id="2" name="Title 1"/>
          <p:cNvSpPr>
            <a:spLocks noGrp="1"/>
          </p:cNvSpPr>
          <p:nvPr>
            <p:ph type="title"/>
          </p:nvPr>
        </p:nvSpPr>
        <p:spPr/>
        <p:txBody>
          <a:bodyPr>
            <a:normAutofit fontScale="90000"/>
          </a:bodyPr>
          <a:lstStyle/>
          <a:p>
            <a:r>
              <a:rPr lang="en-CA" dirty="0" smtClean="0"/>
              <a:t>Cartesian-Space Path</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33</a:t>
            </a:fld>
            <a:endParaRPr lang="en-US"/>
          </a:p>
        </p:txBody>
      </p:sp>
      <p:sp>
        <p:nvSpPr>
          <p:cNvPr id="6" name="Content Placeholder 5"/>
          <p:cNvSpPr>
            <a:spLocks noGrp="1"/>
          </p:cNvSpPr>
          <p:nvPr>
            <p:ph sz="quarter" idx="1"/>
          </p:nvPr>
        </p:nvSpPr>
        <p:spPr/>
        <p:txBody>
          <a:bodyPr/>
          <a:lstStyle/>
          <a:p>
            <a:r>
              <a:rPr lang="en-CA" dirty="0" smtClean="0"/>
              <a:t>a Cartesian-space path considers the position of end-</a:t>
            </a:r>
            <a:r>
              <a:rPr lang="en-CA" dirty="0" err="1" smtClean="0"/>
              <a:t>effector</a:t>
            </a:r>
            <a:endParaRPr lang="en-US" dirty="0"/>
          </a:p>
        </p:txBody>
      </p:sp>
      <p:sp>
        <p:nvSpPr>
          <p:cNvPr id="8" name="TextBox 7"/>
          <p:cNvSpPr txBox="1"/>
          <p:nvPr/>
        </p:nvSpPr>
        <p:spPr>
          <a:xfrm>
            <a:off x="2362200" y="4191000"/>
            <a:ext cx="692818" cy="369332"/>
          </a:xfrm>
          <a:prstGeom prst="rect">
            <a:avLst/>
          </a:prstGeom>
          <a:noFill/>
        </p:spPr>
        <p:txBody>
          <a:bodyPr wrap="none" rtlCol="0">
            <a:spAutoFit/>
          </a:bodyPr>
          <a:lstStyle/>
          <a:p>
            <a:r>
              <a:rPr lang="en-CA" dirty="0" smtClean="0">
                <a:solidFill>
                  <a:srgbClr val="0070C0"/>
                </a:solidFill>
              </a:rPr>
              <a:t>link 1</a:t>
            </a:r>
            <a:endParaRPr lang="en-US" dirty="0">
              <a:solidFill>
                <a:srgbClr val="0070C0"/>
              </a:solidFill>
            </a:endParaRPr>
          </a:p>
        </p:txBody>
      </p:sp>
      <p:sp>
        <p:nvSpPr>
          <p:cNvPr id="9" name="TextBox 8"/>
          <p:cNvSpPr txBox="1"/>
          <p:nvPr/>
        </p:nvSpPr>
        <p:spPr>
          <a:xfrm>
            <a:off x="5486400" y="1905000"/>
            <a:ext cx="692818" cy="369332"/>
          </a:xfrm>
          <a:prstGeom prst="rect">
            <a:avLst/>
          </a:prstGeom>
          <a:noFill/>
        </p:spPr>
        <p:txBody>
          <a:bodyPr wrap="none" rtlCol="0">
            <a:spAutoFit/>
          </a:bodyPr>
          <a:lstStyle/>
          <a:p>
            <a:r>
              <a:rPr lang="en-CA" dirty="0" smtClean="0"/>
              <a:t>link 2</a:t>
            </a:r>
            <a:endParaRPr lang="en-US" dirty="0"/>
          </a:p>
        </p:txBody>
      </p:sp>
      <p:sp>
        <p:nvSpPr>
          <p:cNvPr id="10" name="TextBox 9"/>
          <p:cNvSpPr txBox="1"/>
          <p:nvPr/>
        </p:nvSpPr>
        <p:spPr>
          <a:xfrm>
            <a:off x="5334000" y="3886200"/>
            <a:ext cx="1791837" cy="369332"/>
          </a:xfrm>
          <a:prstGeom prst="rect">
            <a:avLst/>
          </a:prstGeom>
          <a:noFill/>
        </p:spPr>
        <p:txBody>
          <a:bodyPr wrap="none" rtlCol="0">
            <a:spAutoFit/>
          </a:bodyPr>
          <a:lstStyle/>
          <a:p>
            <a:r>
              <a:rPr lang="en-CA" dirty="0" smtClean="0">
                <a:solidFill>
                  <a:srgbClr val="FF0000"/>
                </a:solidFill>
              </a:rPr>
              <a:t>end </a:t>
            </a:r>
            <a:r>
              <a:rPr lang="en-CA" dirty="0" err="1" smtClean="0">
                <a:solidFill>
                  <a:srgbClr val="FF0000"/>
                </a:solidFill>
              </a:rPr>
              <a:t>effector</a:t>
            </a:r>
            <a:r>
              <a:rPr lang="en-CA" dirty="0" smtClean="0">
                <a:solidFill>
                  <a:srgbClr val="FF0000"/>
                </a:solidFill>
              </a:rPr>
              <a:t> path</a:t>
            </a:r>
            <a:endParaRPr lang="en-US" dirty="0">
              <a:solidFill>
                <a:srgbClr val="FF0000"/>
              </a:solidFill>
            </a:endParaRPr>
          </a:p>
        </p:txBody>
      </p:sp>
    </p:spTree>
    <p:extLst>
      <p:ext uri="{BB962C8B-B14F-4D97-AF65-F5344CB8AC3E}">
        <p14:creationId xmlns:p14="http://schemas.microsoft.com/office/powerpoint/2010/main" val="2113883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rtangle1.png"/>
          <p:cNvPicPr>
            <a:picLocks noChangeAspect="1"/>
          </p:cNvPicPr>
          <p:nvPr/>
        </p:nvPicPr>
        <p:blipFill>
          <a:blip r:embed="rId2" cstate="print"/>
          <a:stretch>
            <a:fillRect/>
          </a:stretch>
        </p:blipFill>
        <p:spPr>
          <a:xfrm>
            <a:off x="914702" y="991053"/>
            <a:ext cx="7314596" cy="5485947"/>
          </a:xfrm>
          <a:prstGeom prst="rect">
            <a:avLst/>
          </a:prstGeom>
        </p:spPr>
      </p:pic>
      <p:sp>
        <p:nvSpPr>
          <p:cNvPr id="2" name="Title 1"/>
          <p:cNvSpPr>
            <a:spLocks noGrp="1"/>
          </p:cNvSpPr>
          <p:nvPr>
            <p:ph type="title"/>
          </p:nvPr>
        </p:nvSpPr>
        <p:spPr/>
        <p:txBody>
          <a:bodyPr>
            <a:normAutofit fontScale="90000"/>
          </a:bodyPr>
          <a:lstStyle/>
          <a:p>
            <a:r>
              <a:rPr lang="en-CA" dirty="0" smtClean="0"/>
              <a:t>Cartesian-Space Path Joint Variable 1</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34</a:t>
            </a:fld>
            <a:endParaRPr lang="en-US"/>
          </a:p>
        </p:txBody>
      </p:sp>
      <p:sp>
        <p:nvSpPr>
          <p:cNvPr id="6" name="Content Placeholder 5"/>
          <p:cNvSpPr>
            <a:spLocks noGrp="1"/>
          </p:cNvSpPr>
          <p:nvPr>
            <p:ph sz="quarter" idx="1"/>
          </p:nvPr>
        </p:nvSpPr>
        <p:spPr/>
        <p:txBody>
          <a:bodyPr/>
          <a:lstStyle/>
          <a:p>
            <a:r>
              <a:rPr lang="en-US" dirty="0" smtClean="0"/>
              <a:t>non-linear joint-space path</a:t>
            </a:r>
            <a:endParaRPr lang="en-US" dirty="0"/>
          </a:p>
        </p:txBody>
      </p:sp>
    </p:spTree>
    <p:extLst>
      <p:ext uri="{BB962C8B-B14F-4D97-AF65-F5344CB8AC3E}">
        <p14:creationId xmlns:p14="http://schemas.microsoft.com/office/powerpoint/2010/main" val="259944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rtangle2.png"/>
          <p:cNvPicPr>
            <a:picLocks noChangeAspect="1"/>
          </p:cNvPicPr>
          <p:nvPr/>
        </p:nvPicPr>
        <p:blipFill>
          <a:blip r:embed="rId2" cstate="print"/>
          <a:stretch>
            <a:fillRect/>
          </a:stretch>
        </p:blipFill>
        <p:spPr>
          <a:xfrm>
            <a:off x="914702" y="991053"/>
            <a:ext cx="7314596" cy="5485947"/>
          </a:xfrm>
          <a:prstGeom prst="rect">
            <a:avLst/>
          </a:prstGeom>
        </p:spPr>
      </p:pic>
      <p:sp>
        <p:nvSpPr>
          <p:cNvPr id="2" name="Title 1"/>
          <p:cNvSpPr>
            <a:spLocks noGrp="1"/>
          </p:cNvSpPr>
          <p:nvPr>
            <p:ph type="title"/>
          </p:nvPr>
        </p:nvSpPr>
        <p:spPr/>
        <p:txBody>
          <a:bodyPr>
            <a:normAutofit fontScale="90000"/>
          </a:bodyPr>
          <a:lstStyle/>
          <a:p>
            <a:r>
              <a:rPr lang="en-CA" dirty="0" smtClean="0"/>
              <a:t>Cartesian-Space Path Joint Variable 2</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35</a:t>
            </a:fld>
            <a:endParaRPr lang="en-US"/>
          </a:p>
        </p:txBody>
      </p:sp>
      <p:sp>
        <p:nvSpPr>
          <p:cNvPr id="6" name="Content Placeholder 5"/>
          <p:cNvSpPr>
            <a:spLocks noGrp="1"/>
          </p:cNvSpPr>
          <p:nvPr>
            <p:ph sz="quarter" idx="1"/>
          </p:nvPr>
        </p:nvSpPr>
        <p:spPr/>
        <p:txBody>
          <a:bodyPr/>
          <a:lstStyle/>
          <a:p>
            <a:r>
              <a:rPr lang="en-US" dirty="0" smtClean="0"/>
              <a:t>non-linear joint-space path</a:t>
            </a:r>
            <a:endParaRPr lang="en-US" dirty="0"/>
          </a:p>
        </p:txBody>
      </p:sp>
    </p:spTree>
    <p:extLst>
      <p:ext uri="{BB962C8B-B14F-4D97-AF65-F5344CB8AC3E}">
        <p14:creationId xmlns:p14="http://schemas.microsoft.com/office/powerpoint/2010/main" val="2886000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Issues with Cartesian-Space Paths</a:t>
            </a:r>
          </a:p>
        </p:txBody>
      </p:sp>
      <p:sp>
        <p:nvSpPr>
          <p:cNvPr id="8" name="Subtitle 7"/>
          <p:cNvSpPr>
            <a:spLocks noGrp="1"/>
          </p:cNvSpPr>
          <p:nvPr>
            <p:ph type="subTitle" idx="1"/>
          </p:nvPr>
        </p:nvSpPr>
        <p:spPr/>
        <p:txBody>
          <a:bodyPr/>
          <a:lstStyle/>
          <a:p>
            <a:endParaRPr lang="en-US" dirty="0" smtClean="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36</a:t>
            </a:fld>
            <a:endParaRPr lang="en-US"/>
          </a:p>
        </p:txBody>
      </p:sp>
    </p:spTree>
    <p:extLst>
      <p:ext uri="{BB962C8B-B14F-4D97-AF65-F5344CB8AC3E}">
        <p14:creationId xmlns:p14="http://schemas.microsoft.com/office/powerpoint/2010/main" val="309547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 Velocity Issues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37</a:t>
            </a:fld>
            <a:endParaRPr lang="en-US"/>
          </a:p>
        </p:txBody>
      </p:sp>
      <p:sp>
        <p:nvSpPr>
          <p:cNvPr id="6" name="Content Placeholder 5"/>
          <p:cNvSpPr>
            <a:spLocks noGrp="1"/>
          </p:cNvSpPr>
          <p:nvPr>
            <p:ph sz="quarter" idx="1"/>
          </p:nvPr>
        </p:nvSpPr>
        <p:spPr/>
        <p:txBody>
          <a:bodyPr/>
          <a:lstStyle/>
          <a:p>
            <a:r>
              <a:rPr lang="en-US" dirty="0" smtClean="0"/>
              <a:t>consider the RR robot shown below</a:t>
            </a:r>
          </a:p>
          <a:p>
            <a:r>
              <a:rPr lang="en-US" dirty="0" smtClean="0"/>
              <a:t>assume that the second joint can rotate by ±180 degrees</a:t>
            </a:r>
          </a:p>
        </p:txBody>
      </p:sp>
      <p:cxnSp>
        <p:nvCxnSpPr>
          <p:cNvPr id="7" name="Straight Connector 6"/>
          <p:cNvCxnSpPr/>
          <p:nvPr/>
        </p:nvCxnSpPr>
        <p:spPr>
          <a:xfrm flipH="1" flipV="1">
            <a:off x="4574177" y="4036032"/>
            <a:ext cx="1068977" cy="256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5638800" y="403603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484223"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19600"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36077"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5606142"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500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 Velocity Issues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38</a:t>
            </a:fld>
            <a:endParaRPr lang="en-US"/>
          </a:p>
        </p:txBody>
      </p:sp>
      <p:sp>
        <p:nvSpPr>
          <p:cNvPr id="6" name="Content Placeholder 5"/>
          <p:cNvSpPr>
            <a:spLocks noGrp="1"/>
          </p:cNvSpPr>
          <p:nvPr>
            <p:ph sz="quarter" idx="1"/>
          </p:nvPr>
        </p:nvSpPr>
        <p:spPr/>
        <p:txBody>
          <a:bodyPr/>
          <a:lstStyle/>
          <a:p>
            <a:r>
              <a:rPr lang="en-US" dirty="0" smtClean="0"/>
              <a:t>what happens when it is commanded to follow the straight line path shown in red?</a:t>
            </a:r>
          </a:p>
        </p:txBody>
      </p:sp>
      <p:cxnSp>
        <p:nvCxnSpPr>
          <p:cNvPr id="7" name="Straight Connector 6"/>
          <p:cNvCxnSpPr/>
          <p:nvPr/>
        </p:nvCxnSpPr>
        <p:spPr>
          <a:xfrm rot="-3600000" flipH="1" flipV="1">
            <a:off x="4303124" y="3607302"/>
            <a:ext cx="1068977" cy="256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3600000" flipH="1" flipV="1">
            <a:off x="4839837" y="360730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951392" y="3026172"/>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19600"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36077"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5073311" y="313588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3" name="Straight Connector 12"/>
          <p:cNvCxnSpPr/>
          <p:nvPr/>
        </p:nvCxnSpPr>
        <p:spPr>
          <a:xfrm flipH="1" flipV="1">
            <a:off x="3504727" y="4060593"/>
            <a:ext cx="2137955" cy="7677"/>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081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 Velocity Issues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39</a:t>
            </a:fld>
            <a:endParaRPr lang="en-US"/>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14702" y="838427"/>
            <a:ext cx="7314595" cy="5485946"/>
          </a:xfrm>
        </p:spPr>
      </p:pic>
    </p:spTree>
    <p:extLst>
      <p:ext uri="{BB962C8B-B14F-4D97-AF65-F5344CB8AC3E}">
        <p14:creationId xmlns:p14="http://schemas.microsoft.com/office/powerpoint/2010/main" val="401552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RPP + 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4</a:t>
            </a:fld>
            <a:endParaRPr lang="en-US"/>
          </a:p>
        </p:txBody>
      </p:sp>
      <p:sp>
        <p:nvSpPr>
          <p:cNvPr id="6" name="Content Placeholder 5"/>
          <p:cNvSpPr>
            <a:spLocks noGrp="1"/>
          </p:cNvSpPr>
          <p:nvPr>
            <p:ph sz="quarter" idx="1"/>
          </p:nvPr>
        </p:nvSpPr>
        <p:spPr/>
        <p:txBody>
          <a:bodyPr/>
          <a:lstStyle/>
          <a:p>
            <a:r>
              <a:rPr lang="en-US" dirty="0" smtClean="0"/>
              <a:t>solving for the joint variables directly is hard</a:t>
            </a:r>
            <a:endParaRPr lang="en-US" dirty="0"/>
          </a:p>
        </p:txBody>
      </p:sp>
      <p:graphicFrame>
        <p:nvGraphicFramePr>
          <p:cNvPr id="134146" name="Object 2"/>
          <p:cNvGraphicFramePr>
            <a:graphicFrameLocks noChangeAspect="1"/>
          </p:cNvGraphicFramePr>
          <p:nvPr/>
        </p:nvGraphicFramePr>
        <p:xfrm>
          <a:off x="2578100" y="1762125"/>
          <a:ext cx="3987800" cy="2108200"/>
        </p:xfrm>
        <a:graphic>
          <a:graphicData uri="http://schemas.openxmlformats.org/presentationml/2006/ole">
            <mc:AlternateContent xmlns:mc="http://schemas.openxmlformats.org/markup-compatibility/2006">
              <mc:Choice xmlns:v="urn:schemas-microsoft-com:vml" Requires="v">
                <p:oleObj spid="_x0000_s153612" name="Equation" r:id="rId3" imgW="1993680" imgH="914400" progId="Equation.3">
                  <p:embed/>
                </p:oleObj>
              </mc:Choice>
              <mc:Fallback>
                <p:oleObj name="Equation" r:id="rId3" imgW="1993680" imgH="914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100" y="1762125"/>
                        <a:ext cx="39878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4147" name="Object 2"/>
          <p:cNvGraphicFramePr>
            <a:graphicFrameLocks noChangeAspect="1"/>
          </p:cNvGraphicFramePr>
          <p:nvPr/>
        </p:nvGraphicFramePr>
        <p:xfrm>
          <a:off x="2844800" y="4362450"/>
          <a:ext cx="3454400" cy="1581150"/>
        </p:xfrm>
        <a:graphic>
          <a:graphicData uri="http://schemas.openxmlformats.org/presentationml/2006/ole">
            <mc:AlternateContent xmlns:mc="http://schemas.openxmlformats.org/markup-compatibility/2006">
              <mc:Choice xmlns:v="urn:schemas-microsoft-com:vml" Requires="v">
                <p:oleObj spid="_x0000_s153613" name="Equation" r:id="rId5" imgW="1726920" imgH="685800" progId="Equation.3">
                  <p:embed/>
                </p:oleObj>
              </mc:Choice>
              <mc:Fallback>
                <p:oleObj name="Equation" r:id="rId5" imgW="1726920" imgH="685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4800" y="4362450"/>
                        <a:ext cx="3454400" cy="158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 Velocity Issues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40</a:t>
            </a:fld>
            <a:endParaRPr lang="en-US"/>
          </a:p>
        </p:txBody>
      </p:sp>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23411" y="1904999"/>
            <a:ext cx="3657298" cy="2742973"/>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905000"/>
            <a:ext cx="3657298" cy="2742973"/>
          </a:xfrm>
          <a:prstGeom prst="rect">
            <a:avLst/>
          </a:prstGeom>
        </p:spPr>
      </p:pic>
      <p:sp>
        <p:nvSpPr>
          <p:cNvPr id="9" name="Right Arrow 8"/>
          <p:cNvSpPr/>
          <p:nvPr/>
        </p:nvSpPr>
        <p:spPr>
          <a:xfrm>
            <a:off x="6004258" y="4267200"/>
            <a:ext cx="3048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346960" y="4260896"/>
            <a:ext cx="3048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362200" y="2209800"/>
            <a:ext cx="3048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flipH="1">
            <a:off x="2752060" y="3581400"/>
            <a:ext cx="3048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368731" y="3162185"/>
            <a:ext cx="304800" cy="2286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66800" y="4953000"/>
            <a:ext cx="6582443" cy="369332"/>
          </a:xfrm>
          <a:prstGeom prst="rect">
            <a:avLst/>
          </a:prstGeom>
          <a:noFill/>
        </p:spPr>
        <p:txBody>
          <a:bodyPr wrap="none" rtlCol="0">
            <a:spAutoFit/>
          </a:bodyPr>
          <a:lstStyle/>
          <a:p>
            <a:r>
              <a:rPr lang="en-US" dirty="0" smtClean="0">
                <a:solidFill>
                  <a:srgbClr val="FF0000"/>
                </a:solidFill>
              </a:rPr>
              <a:t>jump discontinuity in first derivative = infinite rotational acceleration</a:t>
            </a:r>
            <a:endParaRPr lang="en-US" dirty="0">
              <a:solidFill>
                <a:srgbClr val="FF0000"/>
              </a:solidFill>
            </a:endParaRPr>
          </a:p>
        </p:txBody>
      </p:sp>
      <p:sp>
        <p:nvSpPr>
          <p:cNvPr id="15" name="TextBox 14"/>
          <p:cNvSpPr txBox="1"/>
          <p:nvPr/>
        </p:nvSpPr>
        <p:spPr>
          <a:xfrm>
            <a:off x="1066799" y="5363085"/>
            <a:ext cx="3635162" cy="369332"/>
          </a:xfrm>
          <a:prstGeom prst="rect">
            <a:avLst/>
          </a:prstGeom>
          <a:noFill/>
        </p:spPr>
        <p:txBody>
          <a:bodyPr wrap="none" rtlCol="0">
            <a:spAutoFit/>
          </a:bodyPr>
          <a:lstStyle/>
          <a:p>
            <a:r>
              <a:rPr lang="en-US" dirty="0" smtClean="0">
                <a:solidFill>
                  <a:schemeClr val="accent4">
                    <a:lumMod val="75000"/>
                  </a:schemeClr>
                </a:solidFill>
              </a:rPr>
              <a:t>steep slope = high rotational velocity</a:t>
            </a:r>
            <a:endParaRPr lang="en-US" dirty="0">
              <a:solidFill>
                <a:schemeClr val="accent4">
                  <a:lumMod val="75000"/>
                </a:schemeClr>
              </a:solidFill>
            </a:endParaRPr>
          </a:p>
        </p:txBody>
      </p:sp>
      <p:sp>
        <p:nvSpPr>
          <p:cNvPr id="16" name="Right Arrow 15"/>
          <p:cNvSpPr/>
          <p:nvPr/>
        </p:nvSpPr>
        <p:spPr>
          <a:xfrm>
            <a:off x="2342606" y="3897620"/>
            <a:ext cx="304800" cy="2286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639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41</a:t>
            </a:fld>
            <a:endParaRPr lang="en-US"/>
          </a:p>
        </p:txBody>
      </p:sp>
      <p:sp>
        <p:nvSpPr>
          <p:cNvPr id="6" name="Content Placeholder 5"/>
          <p:cNvSpPr>
            <a:spLocks noGrp="1"/>
          </p:cNvSpPr>
          <p:nvPr>
            <p:ph sz="quarter" idx="1"/>
          </p:nvPr>
        </p:nvSpPr>
        <p:spPr/>
        <p:txBody>
          <a:bodyPr/>
          <a:lstStyle/>
          <a:p>
            <a:r>
              <a:rPr lang="en-US" dirty="0" smtClean="0"/>
              <a:t>the </a:t>
            </a:r>
            <a:r>
              <a:rPr lang="en-US" i="1" dirty="0" smtClean="0"/>
              <a:t>reachable workspace</a:t>
            </a:r>
            <a:r>
              <a:rPr lang="en-US" dirty="0" smtClean="0"/>
              <a:t> of a robot is the volume swept by the end effector for all possible combinations of joint variables</a:t>
            </a:r>
          </a:p>
          <a:p>
            <a:pPr lvl="1"/>
            <a:r>
              <a:rPr lang="en-US" dirty="0" smtClean="0"/>
              <a:t>i.e., it is the set of all points that the end effector can be moved to</a:t>
            </a:r>
          </a:p>
        </p:txBody>
      </p:sp>
    </p:spTree>
    <p:extLst>
      <p:ext uri="{BB962C8B-B14F-4D97-AF65-F5344CB8AC3E}">
        <p14:creationId xmlns:p14="http://schemas.microsoft.com/office/powerpoint/2010/main" val="1190146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consider the RR robot shown below</a:t>
            </a:r>
          </a:p>
          <a:p>
            <a:r>
              <a:rPr lang="en-US" dirty="0" smtClean="0"/>
              <a:t>assume both joints can rotate by 360 degrees</a:t>
            </a:r>
            <a:endParaRPr lang="en-US" dirty="0"/>
          </a:p>
        </p:txBody>
      </p:sp>
      <p:cxnSp>
        <p:nvCxnSpPr>
          <p:cNvPr id="24" name="Straight Connector 23"/>
          <p:cNvCxnSpPr/>
          <p:nvPr/>
        </p:nvCxnSpPr>
        <p:spPr>
          <a:xfrm flipH="1" flipV="1">
            <a:off x="4574177" y="403603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5638800" y="403603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212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4581797" y="2944967"/>
            <a:ext cx="2114006" cy="2084233"/>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rotating the second joint through 360 degrees sweeps out the set of points on the dashed circle</a:t>
            </a:r>
            <a:endParaRPr lang="en-US" dirty="0"/>
          </a:p>
        </p:txBody>
      </p:sp>
      <p:cxnSp>
        <p:nvCxnSpPr>
          <p:cNvPr id="24" name="Straight Connector 23"/>
          <p:cNvCxnSpPr/>
          <p:nvPr/>
        </p:nvCxnSpPr>
        <p:spPr>
          <a:xfrm flipH="1" flipV="1">
            <a:off x="4574177" y="3989108"/>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5638800" y="3989108"/>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39276"/>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39276"/>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48984"/>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48984"/>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867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4581797" y="2950868"/>
            <a:ext cx="2114006" cy="2084233"/>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rotating the first and second joints through 360 degrees sweeps out the set of all points inside the outer dashed circle</a:t>
            </a:r>
            <a:endParaRPr lang="en-US" dirty="0"/>
          </a:p>
        </p:txBody>
      </p:sp>
      <p:cxnSp>
        <p:nvCxnSpPr>
          <p:cNvPr id="24" name="Straight Connector 23"/>
          <p:cNvCxnSpPr/>
          <p:nvPr/>
        </p:nvCxnSpPr>
        <p:spPr>
          <a:xfrm flipH="1" flipV="1">
            <a:off x="4574177" y="3995009"/>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5638800" y="3995009"/>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45177"/>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45177"/>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5488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5488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2473234" y="1854554"/>
            <a:ext cx="4224746" cy="4165246"/>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29546" y="2646068"/>
            <a:ext cx="2114006" cy="2084233"/>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27220" y="2401101"/>
            <a:ext cx="2114006" cy="2084233"/>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86794" y="2182967"/>
            <a:ext cx="2114006" cy="2084233"/>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827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473234" y="1854554"/>
            <a:ext cx="4224746" cy="4165246"/>
          </a:xfrm>
          <a:prstGeom prst="ellipse">
            <a:avLst/>
          </a:prstGeom>
          <a:solidFill>
            <a:schemeClr val="bg2"/>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workspace consists of all of the points inside the gray circle</a:t>
            </a:r>
            <a:endParaRPr lang="en-US" dirty="0"/>
          </a:p>
        </p:txBody>
      </p:sp>
      <p:cxnSp>
        <p:nvCxnSpPr>
          <p:cNvPr id="24" name="Straight Connector 23"/>
          <p:cNvCxnSpPr/>
          <p:nvPr/>
        </p:nvCxnSpPr>
        <p:spPr>
          <a:xfrm flipH="1" flipV="1">
            <a:off x="4574177" y="3995009"/>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5638800" y="3995009"/>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45177"/>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45177"/>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5488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5488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195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473234" y="1854554"/>
            <a:ext cx="4224746" cy="4165246"/>
          </a:xfrm>
          <a:prstGeom prst="ellipse">
            <a:avLst/>
          </a:prstGeom>
          <a:solidFill>
            <a:schemeClr val="bg2"/>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workspace consists of all of the points inside the gray circle</a:t>
            </a:r>
            <a:endParaRPr lang="en-US" dirty="0"/>
          </a:p>
        </p:txBody>
      </p:sp>
      <p:grpSp>
        <p:nvGrpSpPr>
          <p:cNvPr id="5" name="Group 4"/>
          <p:cNvGrpSpPr/>
          <p:nvPr/>
        </p:nvGrpSpPr>
        <p:grpSpPr>
          <a:xfrm rot="2580000">
            <a:off x="4297680" y="4160520"/>
            <a:ext cx="1223554" cy="304800"/>
            <a:chOff x="4419600" y="3845177"/>
            <a:chExt cx="1223554" cy="304800"/>
          </a:xfrm>
        </p:grpSpPr>
        <p:cxnSp>
          <p:nvCxnSpPr>
            <p:cNvPr id="24" name="Straight Connector 23"/>
            <p:cNvCxnSpPr/>
            <p:nvPr/>
          </p:nvCxnSpPr>
          <p:spPr>
            <a:xfrm flipH="1" flipV="1">
              <a:off x="4574177" y="3995009"/>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419600" y="3845177"/>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5488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 name="Group 6"/>
          <p:cNvGrpSpPr/>
          <p:nvPr/>
        </p:nvGrpSpPr>
        <p:grpSpPr>
          <a:xfrm rot="8400000">
            <a:off x="4374433" y="4873810"/>
            <a:ext cx="1223554" cy="304800"/>
            <a:chOff x="7387046" y="3845177"/>
            <a:chExt cx="1223554" cy="304800"/>
          </a:xfrm>
        </p:grpSpPr>
        <p:cxnSp>
          <p:nvCxnSpPr>
            <p:cNvPr id="26" name="Straight Connector 25"/>
            <p:cNvCxnSpPr/>
            <p:nvPr/>
          </p:nvCxnSpPr>
          <p:spPr>
            <a:xfrm flipH="1" flipV="1">
              <a:off x="7541623" y="3995009"/>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387046" y="3845177"/>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508965" y="395488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4" name="Oval 13"/>
          <p:cNvSpPr/>
          <p:nvPr/>
        </p:nvSpPr>
        <p:spPr>
          <a:xfrm>
            <a:off x="4419600" y="3845177"/>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36077" y="395488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068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consider the RR robot shown below where the second link is shorter than the first</a:t>
            </a:r>
          </a:p>
          <a:p>
            <a:r>
              <a:rPr lang="en-US" dirty="0" smtClean="0"/>
              <a:t>assume both joints can rotate by 360 degrees</a:t>
            </a:r>
            <a:endParaRPr lang="en-US" dirty="0"/>
          </a:p>
        </p:txBody>
      </p:sp>
      <p:cxnSp>
        <p:nvCxnSpPr>
          <p:cNvPr id="24" name="Straight Connector 23"/>
          <p:cNvCxnSpPr/>
          <p:nvPr/>
        </p:nvCxnSpPr>
        <p:spPr>
          <a:xfrm flipH="1" flipV="1">
            <a:off x="4574177" y="403603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638802" y="4036032"/>
            <a:ext cx="6095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067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a:t>rotating the second joint through 360 degrees sweeps out the set of points on the dashed circle</a:t>
            </a:r>
          </a:p>
        </p:txBody>
      </p:sp>
      <p:cxnSp>
        <p:nvCxnSpPr>
          <p:cNvPr id="24" name="Straight Connector 23"/>
          <p:cNvCxnSpPr/>
          <p:nvPr/>
        </p:nvCxnSpPr>
        <p:spPr>
          <a:xfrm flipH="1" flipV="1">
            <a:off x="4574177" y="403603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638802" y="4036032"/>
            <a:ext cx="6095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flipH="1">
            <a:off x="5022666" y="3440712"/>
            <a:ext cx="1224738" cy="1207488"/>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a:off x="2892430" y="2394826"/>
            <a:ext cx="3354973" cy="3307720"/>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H="1">
            <a:off x="4993773" y="3156704"/>
            <a:ext cx="1224738" cy="1207488"/>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flipH="1">
            <a:off x="4845231" y="2906941"/>
            <a:ext cx="1224738" cy="1207488"/>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flipH="1">
            <a:off x="4612277" y="2642637"/>
            <a:ext cx="1224738" cy="1207488"/>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flipH="1">
            <a:off x="4325934" y="2466364"/>
            <a:ext cx="1224738" cy="1207488"/>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329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workspace consists of all of the points inside the gray area</a:t>
            </a:r>
            <a:endParaRPr lang="en-US" dirty="0"/>
          </a:p>
        </p:txBody>
      </p:sp>
      <p:sp>
        <p:nvSpPr>
          <p:cNvPr id="18" name="Oval 17"/>
          <p:cNvSpPr/>
          <p:nvPr/>
        </p:nvSpPr>
        <p:spPr>
          <a:xfrm flipH="1">
            <a:off x="2892430" y="2394826"/>
            <a:ext cx="3354973" cy="3307720"/>
          </a:xfrm>
          <a:prstGeom prst="ellipse">
            <a:avLst/>
          </a:prstGeom>
          <a:solidFill>
            <a:schemeClr val="bg2"/>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flipH="1">
            <a:off x="4091792" y="3581399"/>
            <a:ext cx="929878" cy="916781"/>
          </a:xfrm>
          <a:prstGeom prst="ellipse">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flipV="1">
            <a:off x="4574177" y="403603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638802" y="4036032"/>
            <a:ext cx="6095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12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Kinematic Decoupling</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a:t>
            </a:fld>
            <a:endParaRPr lang="en-US"/>
          </a:p>
        </p:txBody>
      </p:sp>
      <p:sp>
        <p:nvSpPr>
          <p:cNvPr id="6" name="Content Placeholder 5"/>
          <p:cNvSpPr>
            <a:spLocks noGrp="1"/>
          </p:cNvSpPr>
          <p:nvPr>
            <p:ph sz="quarter" idx="1"/>
          </p:nvPr>
        </p:nvSpPr>
        <p:spPr/>
        <p:txBody>
          <a:bodyPr/>
          <a:lstStyle/>
          <a:p>
            <a:r>
              <a:rPr lang="en-US" dirty="0" smtClean="0"/>
              <a:t>for 6-joint robots where the last 3 joints intersecting at a point (e.g., last 3 joints are spherical wrist) there is a simpler way to solve the inverse kinematics problem</a:t>
            </a:r>
          </a:p>
          <a:p>
            <a:pPr marL="731520" lvl="1" indent="-457200">
              <a:buFont typeface="+mj-lt"/>
              <a:buAutoNum type="arabicPeriod"/>
            </a:pPr>
            <a:r>
              <a:rPr lang="en-US" dirty="0" smtClean="0"/>
              <a:t>use the intersection point (wrist center) to solve for the first 3 joint variables</a:t>
            </a:r>
          </a:p>
          <a:p>
            <a:pPr marL="1005840" lvl="2" indent="-457200"/>
            <a:r>
              <a:rPr lang="en-US" dirty="0" smtClean="0"/>
              <a:t>inverse position kinematics</a:t>
            </a:r>
          </a:p>
          <a:p>
            <a:pPr marL="731520" lvl="1" indent="-457200">
              <a:buFont typeface="+mj-lt"/>
              <a:buAutoNum type="arabicPeriod"/>
            </a:pPr>
            <a:r>
              <a:rPr lang="en-US" dirty="0" smtClean="0"/>
              <a:t>use the end-</a:t>
            </a:r>
            <a:r>
              <a:rPr lang="en-US" dirty="0" err="1" smtClean="0"/>
              <a:t>effector</a:t>
            </a:r>
            <a:r>
              <a:rPr lang="en-US" dirty="0" smtClean="0"/>
              <a:t> pose to solve for the last 3 joint variables</a:t>
            </a:r>
          </a:p>
          <a:p>
            <a:pPr marL="1005840" lvl="2" indent="-457200"/>
            <a:r>
              <a:rPr lang="en-US" dirty="0" smtClean="0"/>
              <a:t>inverse orientation kinematics</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consider the following straight line path shown in red</a:t>
            </a:r>
          </a:p>
          <a:p>
            <a:r>
              <a:rPr lang="en-US" dirty="0" smtClean="0"/>
              <a:t>start point, end point, and all points in between are reachable</a:t>
            </a:r>
            <a:endParaRPr lang="en-US" dirty="0"/>
          </a:p>
        </p:txBody>
      </p:sp>
      <p:sp>
        <p:nvSpPr>
          <p:cNvPr id="18" name="Oval 17"/>
          <p:cNvSpPr/>
          <p:nvPr/>
        </p:nvSpPr>
        <p:spPr>
          <a:xfrm flipH="1">
            <a:off x="2892430" y="2394826"/>
            <a:ext cx="3354973" cy="3307720"/>
          </a:xfrm>
          <a:prstGeom prst="ellipse">
            <a:avLst/>
          </a:prstGeom>
          <a:solidFill>
            <a:schemeClr val="bg2"/>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flipH="1">
            <a:off x="4091792" y="3581399"/>
            <a:ext cx="929878" cy="916781"/>
          </a:xfrm>
          <a:prstGeom prst="ellipse">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flipV="1">
            <a:off x="4574177" y="403603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638802" y="4036032"/>
            <a:ext cx="6095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p:cNvCxnSpPr>
            <a:stCxn id="18" idx="2"/>
          </p:cNvCxnSpPr>
          <p:nvPr/>
        </p:nvCxnSpPr>
        <p:spPr>
          <a:xfrm flipH="1">
            <a:off x="4191000" y="4048686"/>
            <a:ext cx="2056403" cy="12091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42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consider the following straight line path shown in red</a:t>
            </a:r>
          </a:p>
          <a:p>
            <a:r>
              <a:rPr lang="en-US" dirty="0" smtClean="0"/>
              <a:t>start point and end point are reachable, but some points in between are not reachable</a:t>
            </a:r>
            <a:endParaRPr lang="en-US" dirty="0"/>
          </a:p>
        </p:txBody>
      </p:sp>
      <p:sp>
        <p:nvSpPr>
          <p:cNvPr id="18" name="Oval 17"/>
          <p:cNvSpPr/>
          <p:nvPr/>
        </p:nvSpPr>
        <p:spPr>
          <a:xfrm flipH="1">
            <a:off x="2892430" y="2394826"/>
            <a:ext cx="3354973" cy="3307720"/>
          </a:xfrm>
          <a:prstGeom prst="ellipse">
            <a:avLst/>
          </a:prstGeom>
          <a:solidFill>
            <a:schemeClr val="bg2"/>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flipH="1">
            <a:off x="4091792" y="3581399"/>
            <a:ext cx="929878" cy="916781"/>
          </a:xfrm>
          <a:prstGeom prst="ellipse">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flipV="1">
            <a:off x="4574177" y="403603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638802" y="4036032"/>
            <a:ext cx="6095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p:cNvCxnSpPr>
            <a:stCxn id="18" idx="2"/>
          </p:cNvCxnSpPr>
          <p:nvPr/>
        </p:nvCxnSpPr>
        <p:spPr>
          <a:xfrm flipH="1">
            <a:off x="3276600" y="4048686"/>
            <a:ext cx="2970803" cy="523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394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dirty="0"/>
              <a:t>Paths satisfying end point constraints</a:t>
            </a:r>
            <a:endParaRPr lang="en-US" dirty="0"/>
          </a:p>
        </p:txBody>
      </p:sp>
      <p:sp>
        <p:nvSpPr>
          <p:cNvPr id="8" name="Subtitle 7"/>
          <p:cNvSpPr>
            <a:spLocks noGrp="1"/>
          </p:cNvSpPr>
          <p:nvPr>
            <p:ph type="subTitle" idx="1"/>
          </p:nvPr>
        </p:nvSpPr>
        <p:spPr/>
        <p:txBody>
          <a:bodyPr/>
          <a:lstStyle/>
          <a:p>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52</a:t>
            </a:fld>
            <a:endParaRPr lang="en-US"/>
          </a:p>
        </p:txBody>
      </p:sp>
    </p:spTree>
    <p:extLst>
      <p:ext uri="{BB962C8B-B14F-4D97-AF65-F5344CB8AC3E}">
        <p14:creationId xmlns:p14="http://schemas.microsoft.com/office/powerpoint/2010/main" val="2399589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791" y="1720333"/>
            <a:ext cx="5388418" cy="3779207"/>
          </a:xfrm>
          <a:prstGeom prst="rect">
            <a:avLst/>
          </a:prstGeom>
        </p:spPr>
      </p:pic>
      <p:sp>
        <p:nvSpPr>
          <p:cNvPr id="2" name="Title 1"/>
          <p:cNvSpPr>
            <a:spLocks noGrp="1"/>
          </p:cNvSpPr>
          <p:nvPr>
            <p:ph type="title"/>
          </p:nvPr>
        </p:nvSpPr>
        <p:spPr/>
        <p:txBody>
          <a:bodyPr>
            <a:normAutofit fontScale="90000"/>
          </a:bodyPr>
          <a:lstStyle/>
          <a:p>
            <a:r>
              <a:rPr lang="en-CA" dirty="0" smtClean="0"/>
              <a:t>Joint-Space Path</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53</a:t>
            </a:fld>
            <a:endParaRPr lang="en-US"/>
          </a:p>
        </p:txBody>
      </p:sp>
      <p:sp>
        <p:nvSpPr>
          <p:cNvPr id="6" name="Content Placeholder 5"/>
          <p:cNvSpPr>
            <a:spLocks noGrp="1"/>
          </p:cNvSpPr>
          <p:nvPr>
            <p:ph sz="quarter" idx="1"/>
          </p:nvPr>
        </p:nvSpPr>
        <p:spPr/>
        <p:txBody>
          <a:bodyPr/>
          <a:lstStyle/>
          <a:p>
            <a:r>
              <a:rPr lang="en-CA" dirty="0" smtClean="0"/>
              <a:t>a joint-space path is computed considering the joint variables</a:t>
            </a:r>
            <a:endParaRPr lang="en-US" dirty="0"/>
          </a:p>
        </p:txBody>
      </p:sp>
      <p:sp>
        <p:nvSpPr>
          <p:cNvPr id="8" name="TextBox 7"/>
          <p:cNvSpPr txBox="1"/>
          <p:nvPr/>
        </p:nvSpPr>
        <p:spPr>
          <a:xfrm>
            <a:off x="7010400" y="2113002"/>
            <a:ext cx="692818" cy="369332"/>
          </a:xfrm>
          <a:prstGeom prst="rect">
            <a:avLst/>
          </a:prstGeom>
          <a:noFill/>
        </p:spPr>
        <p:txBody>
          <a:bodyPr wrap="none" rtlCol="0">
            <a:spAutoFit/>
          </a:bodyPr>
          <a:lstStyle/>
          <a:p>
            <a:r>
              <a:rPr lang="en-CA" dirty="0" smtClean="0">
                <a:solidFill>
                  <a:srgbClr val="0070C0"/>
                </a:solidFill>
              </a:rPr>
              <a:t>link 1</a:t>
            </a:r>
            <a:endParaRPr lang="en-US" dirty="0">
              <a:solidFill>
                <a:srgbClr val="0070C0"/>
              </a:solidFill>
            </a:endParaRPr>
          </a:p>
        </p:txBody>
      </p:sp>
      <p:sp>
        <p:nvSpPr>
          <p:cNvPr id="9" name="TextBox 8"/>
          <p:cNvSpPr txBox="1"/>
          <p:nvPr/>
        </p:nvSpPr>
        <p:spPr>
          <a:xfrm>
            <a:off x="7010400" y="2470666"/>
            <a:ext cx="692818" cy="369332"/>
          </a:xfrm>
          <a:prstGeom prst="rect">
            <a:avLst/>
          </a:prstGeom>
          <a:noFill/>
        </p:spPr>
        <p:txBody>
          <a:bodyPr wrap="none" rtlCol="0">
            <a:spAutoFit/>
          </a:bodyPr>
          <a:lstStyle/>
          <a:p>
            <a:r>
              <a:rPr lang="en-CA" dirty="0" smtClean="0"/>
              <a:t>link 2</a:t>
            </a:r>
            <a:endParaRPr lang="en-US" dirty="0"/>
          </a:p>
        </p:txBody>
      </p:sp>
      <p:sp>
        <p:nvSpPr>
          <p:cNvPr id="10" name="TextBox 9"/>
          <p:cNvSpPr txBox="1"/>
          <p:nvPr/>
        </p:nvSpPr>
        <p:spPr>
          <a:xfrm>
            <a:off x="7010400" y="2807732"/>
            <a:ext cx="1791837" cy="369332"/>
          </a:xfrm>
          <a:prstGeom prst="rect">
            <a:avLst/>
          </a:prstGeom>
          <a:noFill/>
        </p:spPr>
        <p:txBody>
          <a:bodyPr wrap="none" rtlCol="0">
            <a:spAutoFit/>
          </a:bodyPr>
          <a:lstStyle/>
          <a:p>
            <a:r>
              <a:rPr lang="en-CA" dirty="0" smtClean="0">
                <a:solidFill>
                  <a:srgbClr val="FF0000"/>
                </a:solidFill>
              </a:rPr>
              <a:t>end </a:t>
            </a:r>
            <a:r>
              <a:rPr lang="en-CA" dirty="0" err="1" smtClean="0">
                <a:solidFill>
                  <a:srgbClr val="FF0000"/>
                </a:solidFill>
              </a:rPr>
              <a:t>effector</a:t>
            </a:r>
            <a:r>
              <a:rPr lang="en-CA" dirty="0" smtClean="0">
                <a:solidFill>
                  <a:srgbClr val="FF0000"/>
                </a:solidFill>
              </a:rPr>
              <a:t> path</a:t>
            </a:r>
            <a:endParaRPr lang="en-US" dirty="0">
              <a:solidFill>
                <a:srgbClr val="FF0000"/>
              </a:solidFill>
            </a:endParaRPr>
          </a:p>
        </p:txBody>
      </p:sp>
    </p:spTree>
    <p:extLst>
      <p:ext uri="{BB962C8B-B14F-4D97-AF65-F5344CB8AC3E}">
        <p14:creationId xmlns:p14="http://schemas.microsoft.com/office/powerpoint/2010/main" val="4205386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Joint-Space Path Joint Angles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54</a:t>
            </a:fld>
            <a:endParaRPr lang="en-US"/>
          </a:p>
        </p:txBody>
      </p:sp>
      <p:sp>
        <p:nvSpPr>
          <p:cNvPr id="6" name="Content Placeholder 5"/>
          <p:cNvSpPr>
            <a:spLocks noGrp="1"/>
          </p:cNvSpPr>
          <p:nvPr>
            <p:ph sz="quarter" idx="1"/>
          </p:nvPr>
        </p:nvSpPr>
        <p:spPr/>
        <p:txBody>
          <a:bodyPr/>
          <a:lstStyle/>
          <a:p>
            <a:r>
              <a:rPr lang="en-US" dirty="0" smtClean="0"/>
              <a:t>linear joint-space path</a:t>
            </a:r>
            <a:endParaRPr lang="en-US" dirty="0"/>
          </a:p>
        </p:txBody>
      </p:sp>
      <p:sp>
        <p:nvSpPr>
          <p:cNvPr id="8" name="TextBox 7"/>
          <p:cNvSpPr txBox="1"/>
          <p:nvPr/>
        </p:nvSpPr>
        <p:spPr>
          <a:xfrm>
            <a:off x="4225591" y="1676400"/>
            <a:ext cx="692818" cy="369332"/>
          </a:xfrm>
          <a:prstGeom prst="rect">
            <a:avLst/>
          </a:prstGeom>
          <a:noFill/>
        </p:spPr>
        <p:txBody>
          <a:bodyPr wrap="none" rtlCol="0">
            <a:spAutoFit/>
          </a:bodyPr>
          <a:lstStyle/>
          <a:p>
            <a:r>
              <a:rPr lang="en-CA" dirty="0" smtClean="0">
                <a:solidFill>
                  <a:srgbClr val="0070C0"/>
                </a:solidFill>
              </a:rPr>
              <a:t>link 1</a:t>
            </a:r>
            <a:endParaRPr lang="en-US" dirty="0">
              <a:solidFill>
                <a:srgbClr val="0070C0"/>
              </a:solidFill>
            </a:endParaRPr>
          </a:p>
        </p:txBody>
      </p:sp>
      <p:sp>
        <p:nvSpPr>
          <p:cNvPr id="9" name="TextBox 8"/>
          <p:cNvSpPr txBox="1"/>
          <p:nvPr/>
        </p:nvSpPr>
        <p:spPr>
          <a:xfrm>
            <a:off x="4225591" y="4343400"/>
            <a:ext cx="692818" cy="369332"/>
          </a:xfrm>
          <a:prstGeom prst="rect">
            <a:avLst/>
          </a:prstGeom>
          <a:noFill/>
        </p:spPr>
        <p:txBody>
          <a:bodyPr wrap="none" rtlCol="0">
            <a:spAutoFit/>
          </a:bodyPr>
          <a:lstStyle/>
          <a:p>
            <a:r>
              <a:rPr lang="en-CA" dirty="0" smtClean="0"/>
              <a:t>link 2</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791" y="1539396"/>
            <a:ext cx="5388418" cy="3779207"/>
          </a:xfrm>
          <a:prstGeom prst="rect">
            <a:avLst/>
          </a:prstGeom>
        </p:spPr>
      </p:pic>
    </p:spTree>
    <p:extLst>
      <p:ext uri="{BB962C8B-B14F-4D97-AF65-F5344CB8AC3E}">
        <p14:creationId xmlns:p14="http://schemas.microsoft.com/office/powerpoint/2010/main" val="12632697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Constraints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55</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in the previous example we had two constraints for joint 1:</a:t>
                </a:r>
              </a:p>
              <a:p>
                <a:pPr marL="731520" lvl="1" indent="-457200">
                  <a:buFont typeface="+mj-lt"/>
                  <a:buAutoNum type="arabicPeriod"/>
                </a:pPr>
                <a14:m>
                  <m:oMath xmlns:m="http://schemas.openxmlformats.org/officeDocument/2006/math">
                    <m:sPre>
                      <m:sPrePr>
                        <m:ctrlPr>
                          <a:rPr lang="en-US" i="1" smtClean="0">
                            <a:latin typeface="Cambria Math" panose="02040503050406030204" pitchFamily="18" charset="0"/>
                          </a:rPr>
                        </m:ctrlPr>
                      </m:sPrePr>
                      <m:sub/>
                      <m:sup>
                        <m:r>
                          <a:rPr lang="en-US" b="0" i="1" smtClean="0">
                            <a:latin typeface="Cambria Math" panose="02040503050406030204" pitchFamily="18" charset="0"/>
                          </a:rPr>
                          <m:t>0</m:t>
                        </m:r>
                      </m:sup>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Sub>
                        <m:r>
                          <a:rPr lang="en-US" b="0" i="1" smtClean="0">
                            <a:latin typeface="Cambria Math" panose="02040503050406030204" pitchFamily="18" charset="0"/>
                          </a:rPr>
                          <m:t>=60</m:t>
                        </m:r>
                      </m:e>
                    </m:sPre>
                  </m:oMath>
                </a14:m>
                <a:endParaRPr lang="en-US" dirty="0" smtClean="0"/>
              </a:p>
              <a:p>
                <a:pPr marL="731520" lvl="1" indent="-457200">
                  <a:buFont typeface="+mj-lt"/>
                  <a:buAutoNum type="arabicPeriod"/>
                </a:pPr>
                <a14:m>
                  <m:oMath xmlns:m="http://schemas.openxmlformats.org/officeDocument/2006/math">
                    <m:sPre>
                      <m:sPrePr>
                        <m:ctrlPr>
                          <a:rPr lang="en-US" i="1">
                            <a:latin typeface="Cambria Math" panose="02040503050406030204" pitchFamily="18" charset="0"/>
                          </a:rPr>
                        </m:ctrlPr>
                      </m:sPrePr>
                      <m:sub/>
                      <m:sup>
                        <m:r>
                          <a:rPr lang="en-US" b="0" i="1" smtClean="0">
                            <a:latin typeface="Cambria Math" panose="02040503050406030204" pitchFamily="18" charset="0"/>
                          </a:rPr>
                          <m:t>𝑓</m:t>
                        </m:r>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27</m:t>
                        </m:r>
                        <m:r>
                          <a:rPr lang="en-US" i="1">
                            <a:latin typeface="Cambria Math" panose="02040503050406030204" pitchFamily="18" charset="0"/>
                          </a:rPr>
                          <m:t>0</m:t>
                        </m:r>
                      </m:e>
                    </m:sPre>
                  </m:oMath>
                </a14:m>
                <a:endParaRPr lang="en-US" dirty="0" smtClean="0"/>
              </a:p>
              <a:p>
                <a:r>
                  <a:rPr lang="en-US" dirty="0" smtClean="0"/>
                  <a:t>the simplest path satisfying these constraints is the straight line path</a:t>
                </a:r>
              </a:p>
              <a:p>
                <a:r>
                  <a:rPr lang="en-US" dirty="0" smtClean="0"/>
                  <a:t>if we add more constraints then a straight line path may not be able to satisfy all of the constraints</a:t>
                </a: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a:stretch>
              </a:blipFill>
            </p:spPr>
            <p:txBody>
              <a:bodyPr/>
              <a:lstStyle/>
              <a:p>
                <a:r>
                  <a:rPr lang="en-US">
                    <a:noFill/>
                  </a:rPr>
                  <a:t> </a:t>
                </a:r>
              </a:p>
            </p:txBody>
          </p:sp>
        </mc:Fallback>
      </mc:AlternateContent>
    </p:spTree>
    <p:extLst>
      <p:ext uri="{BB962C8B-B14F-4D97-AF65-F5344CB8AC3E}">
        <p14:creationId xmlns:p14="http://schemas.microsoft.com/office/powerpoint/2010/main" val="23048916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Velocity constraints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56</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a common constraint is that the robot starts from a stationary position and stops at a stationary positions</a:t>
                </a:r>
              </a:p>
              <a:p>
                <a:pPr lvl="1"/>
                <a:r>
                  <a:rPr lang="en-US" dirty="0" smtClean="0"/>
                  <a:t>in other words, the joint velocities are zero at the start and end of the movement</a:t>
                </a:r>
              </a:p>
              <a:p>
                <a:pPr marL="731520" lvl="1" indent="-457200">
                  <a:buFont typeface="+mj-lt"/>
                  <a:buAutoNum type="arabicPeriod" startAt="3"/>
                </a:pPr>
                <a14:m>
                  <m:oMath xmlns:m="http://schemas.openxmlformats.org/officeDocument/2006/math">
                    <m:sPre>
                      <m:sPrePr>
                        <m:ctrlPr>
                          <a:rPr lang="en-US" i="1" smtClean="0">
                            <a:latin typeface="Cambria Math" panose="02040503050406030204" pitchFamily="18" charset="0"/>
                          </a:rPr>
                        </m:ctrlPr>
                      </m:sPrePr>
                      <m:sub/>
                      <m:sup>
                        <m:r>
                          <a:rPr lang="en-US" b="0" i="1" smtClean="0">
                            <a:latin typeface="Cambria Math" panose="02040503050406030204" pitchFamily="18" charset="0"/>
                          </a:rPr>
                          <m:t>0</m:t>
                        </m:r>
                      </m:sup>
                      <m:e>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Sub>
                              </m:num>
                              <m:den>
                                <m:r>
                                  <a:rPr lang="en-US" b="0" i="1" smtClean="0">
                                    <a:latin typeface="Cambria Math" panose="02040503050406030204" pitchFamily="18" charset="0"/>
                                  </a:rPr>
                                  <m:t>𝑑𝑡</m:t>
                                </m:r>
                              </m:den>
                            </m:f>
                          </m:e>
                        </m:d>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sup>
                        <m:r>
                          <a:rPr lang="en-US" b="0" i="1" smtClean="0">
                            <a:latin typeface="Cambria Math" panose="02040503050406030204" pitchFamily="18" charset="0"/>
                          </a:rPr>
                          <m:t>0</m:t>
                        </m:r>
                      </m:sup>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e>
                          <m:sub>
                            <m:r>
                              <a:rPr lang="en-US" b="0" i="1" smtClean="0">
                                <a:latin typeface="Cambria Math" panose="02040503050406030204" pitchFamily="18" charset="0"/>
                              </a:rPr>
                              <m:t>1</m:t>
                            </m:r>
                          </m:sub>
                        </m:sSub>
                      </m:e>
                    </m:sPre>
                    <m:r>
                      <a:rPr lang="en-US" b="0" i="1" smtClean="0">
                        <a:latin typeface="Cambria Math" panose="02040503050406030204" pitchFamily="18" charset="0"/>
                      </a:rPr>
                      <m:t>=0</m:t>
                    </m:r>
                  </m:oMath>
                </a14:m>
                <a:endParaRPr lang="en-US" dirty="0" smtClean="0"/>
              </a:p>
              <a:p>
                <a:pPr marL="731520" lvl="1" indent="-457200">
                  <a:buFont typeface="+mj-lt"/>
                  <a:buAutoNum type="arabicPeriod" startAt="3"/>
                </a:pPr>
                <a14:m>
                  <m:oMath xmlns:m="http://schemas.openxmlformats.org/officeDocument/2006/math">
                    <m:sPre>
                      <m:sPrePr>
                        <m:ctrlPr>
                          <a:rPr lang="en-US" i="1">
                            <a:latin typeface="Cambria Math" panose="02040503050406030204" pitchFamily="18" charset="0"/>
                          </a:rPr>
                        </m:ctrlPr>
                      </m:sPrePr>
                      <m:sub/>
                      <m:sup>
                        <m:r>
                          <a:rPr lang="en-US" b="0" i="1" smtClean="0">
                            <a:latin typeface="Cambria Math" panose="02040503050406030204" pitchFamily="18" charset="0"/>
                          </a:rPr>
                          <m:t>𝑓</m:t>
                        </m:r>
                      </m:sup>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num>
                              <m:den>
                                <m:r>
                                  <a:rPr lang="en-US" i="1">
                                    <a:latin typeface="Cambria Math" panose="02040503050406030204" pitchFamily="18" charset="0"/>
                                  </a:rPr>
                                  <m:t>𝑑𝑡</m:t>
                                </m:r>
                              </m:den>
                            </m:f>
                          </m:e>
                        </m:d>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b="0" i="1" smtClean="0">
                            <a:latin typeface="Cambria Math" panose="02040503050406030204" pitchFamily="18" charset="0"/>
                          </a:rPr>
                          <m:t>𝑓</m:t>
                        </m:r>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e>
                          <m:sub>
                            <m:r>
                              <a:rPr lang="en-US" i="1">
                                <a:latin typeface="Cambria Math" panose="02040503050406030204" pitchFamily="18" charset="0"/>
                              </a:rPr>
                              <m:t>1</m:t>
                            </m:r>
                          </m:sub>
                        </m:sSub>
                      </m:e>
                    </m:sPre>
                    <m:r>
                      <a:rPr lang="en-US" i="1">
                        <a:latin typeface="Cambria Math" panose="02040503050406030204" pitchFamily="18" charset="0"/>
                      </a:rPr>
                      <m:t>=0</m:t>
                    </m:r>
                  </m:oMath>
                </a14:m>
                <a:endParaRPr lang="en-US" dirty="0" smtClean="0"/>
              </a:p>
              <a:p>
                <a:r>
                  <a:rPr lang="en-US" dirty="0" smtClean="0"/>
                  <a:t>more generally, we might require non-zero velocities</a:t>
                </a:r>
              </a:p>
              <a:p>
                <a:pPr marL="731520" lvl="1" indent="-457200">
                  <a:buFont typeface="+mj-lt"/>
                  <a:buAutoNum type="arabicPeriod" startAt="3"/>
                </a:pPr>
                <a14:m>
                  <m:oMath xmlns:m="http://schemas.openxmlformats.org/officeDocument/2006/math">
                    <m:sPre>
                      <m:sPrePr>
                        <m:ctrlPr>
                          <a:rPr lang="en-US" i="1">
                            <a:latin typeface="Cambria Math" panose="02040503050406030204" pitchFamily="18" charset="0"/>
                          </a:rPr>
                        </m:ctrlPr>
                      </m:sPrePr>
                      <m:sub/>
                      <m:sup>
                        <m:r>
                          <a:rPr lang="en-US" i="1">
                            <a:latin typeface="Cambria Math" panose="02040503050406030204" pitchFamily="18" charset="0"/>
                          </a:rPr>
                          <m:t>0</m:t>
                        </m:r>
                      </m:sup>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num>
                              <m:den>
                                <m:r>
                                  <a:rPr lang="en-US" i="1">
                                    <a:latin typeface="Cambria Math" panose="02040503050406030204" pitchFamily="18" charset="0"/>
                                  </a:rPr>
                                  <m:t>𝑑𝑡</m:t>
                                </m:r>
                              </m:den>
                            </m:f>
                          </m:e>
                        </m:d>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i="1">
                            <a:latin typeface="Cambria Math" panose="02040503050406030204" pitchFamily="18" charset="0"/>
                          </a:rPr>
                          <m:t>0</m:t>
                        </m:r>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e>
                          <m:sub>
                            <m:r>
                              <a:rPr lang="en-US" i="1">
                                <a:latin typeface="Cambria Math" panose="02040503050406030204" pitchFamily="18" charset="0"/>
                              </a:rPr>
                              <m:t>1</m:t>
                            </m:r>
                          </m:sub>
                        </m:sSub>
                      </m:e>
                    </m:sPre>
                    <m:r>
                      <a:rPr lang="en-US" i="1">
                        <a:latin typeface="Cambria Math" panose="02040503050406030204" pitchFamily="18" charset="0"/>
                      </a:rPr>
                      <m:t>=</m:t>
                    </m:r>
                    <m:sPre>
                      <m:sPrePr>
                        <m:ctrlPr>
                          <a:rPr lang="en-US" i="1" smtClean="0">
                            <a:latin typeface="Cambria Math" panose="02040503050406030204" pitchFamily="18" charset="0"/>
                          </a:rPr>
                        </m:ctrlPr>
                      </m:sPrePr>
                      <m:sub/>
                      <m:sup>
                        <m:r>
                          <a:rPr lang="en-US" b="0" i="1" smtClean="0">
                            <a:latin typeface="Cambria Math" panose="02040503050406030204" pitchFamily="18" charset="0"/>
                          </a:rPr>
                          <m:t>0</m:t>
                        </m:r>
                      </m:sup>
                      <m:e>
                        <m:r>
                          <a:rPr lang="en-US" b="0" i="1" smtClean="0">
                            <a:latin typeface="Cambria Math" panose="02040503050406030204" pitchFamily="18" charset="0"/>
                          </a:rPr>
                          <m:t>𝑣</m:t>
                        </m:r>
                      </m:e>
                    </m:sPre>
                  </m:oMath>
                </a14:m>
                <a:endParaRPr lang="en-US" dirty="0"/>
              </a:p>
              <a:p>
                <a:pPr marL="731520" lvl="1" indent="-457200">
                  <a:buFont typeface="+mj-lt"/>
                  <a:buAutoNum type="arabicPeriod" startAt="3"/>
                </a:pPr>
                <a14:m>
                  <m:oMath xmlns:m="http://schemas.openxmlformats.org/officeDocument/2006/math">
                    <m:sPre>
                      <m:sPrePr>
                        <m:ctrlPr>
                          <a:rPr lang="en-US" i="1">
                            <a:latin typeface="Cambria Math" panose="02040503050406030204" pitchFamily="18" charset="0"/>
                          </a:rPr>
                        </m:ctrlPr>
                      </m:sPrePr>
                      <m:sub/>
                      <m:sup>
                        <m:r>
                          <a:rPr lang="en-US" i="1">
                            <a:latin typeface="Cambria Math" panose="02040503050406030204" pitchFamily="18" charset="0"/>
                          </a:rPr>
                          <m:t>𝑓</m:t>
                        </m:r>
                      </m:sup>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num>
                              <m:den>
                                <m:r>
                                  <a:rPr lang="en-US" i="1">
                                    <a:latin typeface="Cambria Math" panose="02040503050406030204" pitchFamily="18" charset="0"/>
                                  </a:rPr>
                                  <m:t>𝑑𝑡</m:t>
                                </m:r>
                              </m:den>
                            </m:f>
                          </m:e>
                        </m:d>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i="1">
                            <a:latin typeface="Cambria Math" panose="02040503050406030204" pitchFamily="18" charset="0"/>
                          </a:rPr>
                          <m:t>𝑓</m:t>
                        </m:r>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e>
                          <m:sub>
                            <m:r>
                              <a:rPr lang="en-US" i="1">
                                <a:latin typeface="Cambria Math" panose="02040503050406030204" pitchFamily="18" charset="0"/>
                              </a:rPr>
                              <m:t>1</m:t>
                            </m:r>
                          </m:sub>
                        </m:sSub>
                      </m:e>
                    </m:sPre>
                    <m:r>
                      <a:rPr lang="en-US" i="1">
                        <a:latin typeface="Cambria Math" panose="02040503050406030204" pitchFamily="18" charset="0"/>
                      </a:rPr>
                      <m:t>=</m:t>
                    </m:r>
                    <m:sPre>
                      <m:sPrePr>
                        <m:ctrlPr>
                          <a:rPr lang="en-US" i="1" smtClean="0">
                            <a:latin typeface="Cambria Math" panose="02040503050406030204" pitchFamily="18" charset="0"/>
                          </a:rPr>
                        </m:ctrlPr>
                      </m:sPrePr>
                      <m:sub/>
                      <m:sup>
                        <m:r>
                          <a:rPr lang="en-US" b="0" i="1" smtClean="0">
                            <a:latin typeface="Cambria Math" panose="02040503050406030204" pitchFamily="18" charset="0"/>
                          </a:rPr>
                          <m:t>𝑓</m:t>
                        </m:r>
                      </m:sup>
                      <m:e>
                        <m:r>
                          <a:rPr lang="en-US" b="0" i="1" smtClean="0">
                            <a:latin typeface="Cambria Math" panose="02040503050406030204" pitchFamily="18" charset="0"/>
                          </a:rPr>
                          <m:t>𝑣</m:t>
                        </m:r>
                      </m:e>
                    </m:sPre>
                  </m:oMath>
                </a14:m>
                <a:endParaRPr lang="en-US" dirty="0"/>
              </a:p>
              <a:p>
                <a:pPr lvl="1"/>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r="-2276"/>
                </a:stretch>
              </a:blipFill>
            </p:spPr>
            <p:txBody>
              <a:bodyPr/>
              <a:lstStyle/>
              <a:p>
                <a:r>
                  <a:rPr lang="en-US">
                    <a:noFill/>
                  </a:rPr>
                  <a:t> </a:t>
                </a:r>
              </a:p>
            </p:txBody>
          </p:sp>
        </mc:Fallback>
      </mc:AlternateContent>
    </p:spTree>
    <p:extLst>
      <p:ext uri="{BB962C8B-B14F-4D97-AF65-F5344CB8AC3E}">
        <p14:creationId xmlns:p14="http://schemas.microsoft.com/office/powerpoint/2010/main" val="31400577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Acceleration constraints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57</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for smooth motion, we might require that the acceleration at the start and end of the motion be zero</a:t>
                </a:r>
              </a:p>
              <a:p>
                <a:pPr marL="731520" lvl="1" indent="-457200">
                  <a:buFont typeface="+mj-lt"/>
                  <a:buAutoNum type="arabicPeriod" startAt="5"/>
                </a:pPr>
                <a14:m>
                  <m:oMath xmlns:m="http://schemas.openxmlformats.org/officeDocument/2006/math">
                    <m:sPre>
                      <m:sPrePr>
                        <m:ctrlPr>
                          <a:rPr lang="en-US" i="1">
                            <a:latin typeface="Cambria Math" panose="02040503050406030204" pitchFamily="18" charset="0"/>
                          </a:rPr>
                        </m:ctrlPr>
                      </m:sPrePr>
                      <m:sub/>
                      <m:sup>
                        <m:r>
                          <a:rPr lang="en-US" i="1">
                            <a:latin typeface="Cambria Math" panose="02040503050406030204" pitchFamily="18" charset="0"/>
                          </a:rPr>
                          <m:t>0</m:t>
                        </m:r>
                      </m:sup>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p>
                                      <m:sSupPr>
                                        <m:ctrlPr>
                                          <a:rPr lang="en-US"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num>
                              <m:den>
                                <m:r>
                                  <a:rPr lang="en-US" i="1">
                                    <a:latin typeface="Cambria Math" panose="02040503050406030204" pitchFamily="18" charset="0"/>
                                  </a:rPr>
                                  <m:t>𝑑</m:t>
                                </m:r>
                                <m:sSup>
                                  <m:sSupPr>
                                    <m:ctrlPr>
                                      <a:rPr lang="en-US"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e>
                        </m:d>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i="1">
                            <a:latin typeface="Cambria Math" panose="02040503050406030204" pitchFamily="18" charset="0"/>
                          </a:rPr>
                          <m:t>0</m:t>
                        </m:r>
                      </m:sup>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e>
                          <m:sub>
                            <m:r>
                              <a:rPr lang="en-US" b="0" i="1" smtClean="0">
                                <a:latin typeface="Cambria Math" panose="02040503050406030204" pitchFamily="18" charset="0"/>
                              </a:rPr>
                              <m:t>1</m:t>
                            </m:r>
                          </m:sub>
                        </m:sSub>
                      </m:e>
                    </m:sPre>
                    <m:r>
                      <a:rPr lang="en-US" i="1">
                        <a:latin typeface="Cambria Math" panose="02040503050406030204" pitchFamily="18" charset="0"/>
                      </a:rPr>
                      <m:t>=0</m:t>
                    </m:r>
                  </m:oMath>
                </a14:m>
                <a:endParaRPr lang="en-US" dirty="0"/>
              </a:p>
              <a:p>
                <a:pPr marL="731520" lvl="1" indent="-457200">
                  <a:buFont typeface="+mj-lt"/>
                  <a:buAutoNum type="arabicPeriod" startAt="5"/>
                </a:pPr>
                <a14:m>
                  <m:oMath xmlns:m="http://schemas.openxmlformats.org/officeDocument/2006/math">
                    <m:sPre>
                      <m:sPrePr>
                        <m:ctrlPr>
                          <a:rPr lang="en-US" i="1">
                            <a:latin typeface="Cambria Math" panose="02040503050406030204" pitchFamily="18" charset="0"/>
                          </a:rPr>
                        </m:ctrlPr>
                      </m:sPrePr>
                      <m:sub/>
                      <m:sup>
                        <m:r>
                          <a:rPr lang="en-US" i="1">
                            <a:latin typeface="Cambria Math" panose="02040503050406030204" pitchFamily="18" charset="0"/>
                          </a:rPr>
                          <m:t>𝑓</m:t>
                        </m:r>
                      </m:sup>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e>
                        </m:d>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i="1">
                            <a:latin typeface="Cambria Math" panose="02040503050406030204" pitchFamily="18" charset="0"/>
                          </a:rPr>
                          <m:t>𝑓</m:t>
                        </m:r>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e>
                          <m:sub>
                            <m:r>
                              <a:rPr lang="en-US" i="1">
                                <a:latin typeface="Cambria Math" panose="02040503050406030204" pitchFamily="18" charset="0"/>
                              </a:rPr>
                              <m:t>1</m:t>
                            </m:r>
                          </m:sub>
                        </m:sSub>
                      </m:e>
                    </m:sPre>
                    <m:r>
                      <a:rPr lang="en-US" i="1">
                        <a:latin typeface="Cambria Math" panose="02040503050406030204" pitchFamily="18" charset="0"/>
                      </a:rPr>
                      <m:t>=0</m:t>
                    </m:r>
                  </m:oMath>
                </a14:m>
                <a:endParaRPr lang="en-US" dirty="0"/>
              </a:p>
              <a:p>
                <a:r>
                  <a:rPr lang="en-US" dirty="0"/>
                  <a:t>more generally, we might require non-zero </a:t>
                </a:r>
                <a:r>
                  <a:rPr lang="en-US" dirty="0" smtClean="0"/>
                  <a:t>accelerations</a:t>
                </a:r>
                <a:endParaRPr lang="en-US" dirty="0"/>
              </a:p>
              <a:p>
                <a:pPr marL="731520" lvl="1" indent="-457200">
                  <a:buFont typeface="+mj-lt"/>
                  <a:buAutoNum type="arabicPeriod" startAt="5"/>
                </a:pPr>
                <a14:m>
                  <m:oMath xmlns:m="http://schemas.openxmlformats.org/officeDocument/2006/math">
                    <m:sPre>
                      <m:sPrePr>
                        <m:ctrlPr>
                          <a:rPr lang="en-US" i="1">
                            <a:latin typeface="Cambria Math" panose="02040503050406030204" pitchFamily="18" charset="0"/>
                          </a:rPr>
                        </m:ctrlPr>
                      </m:sPrePr>
                      <m:sub/>
                      <m:sup>
                        <m:r>
                          <a:rPr lang="en-US" i="1">
                            <a:latin typeface="Cambria Math" panose="02040503050406030204" pitchFamily="18" charset="0"/>
                          </a:rPr>
                          <m:t>0</m:t>
                        </m:r>
                      </m:sup>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e>
                        </m:d>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i="1">
                            <a:latin typeface="Cambria Math" panose="02040503050406030204" pitchFamily="18" charset="0"/>
                          </a:rPr>
                          <m:t>0</m:t>
                        </m:r>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e>
                          <m:sub>
                            <m:r>
                              <a:rPr lang="en-US" i="1">
                                <a:latin typeface="Cambria Math" panose="02040503050406030204" pitchFamily="18" charset="0"/>
                              </a:rPr>
                              <m:t>1</m:t>
                            </m:r>
                          </m:sub>
                        </m:sSub>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i="1">
                            <a:latin typeface="Cambria Math" panose="02040503050406030204" pitchFamily="18" charset="0"/>
                          </a:rPr>
                          <m:t>0</m:t>
                        </m:r>
                      </m:sup>
                      <m:e>
                        <m:r>
                          <a:rPr lang="en-US" i="1" smtClean="0">
                            <a:latin typeface="Cambria Math" panose="02040503050406030204" pitchFamily="18" charset="0"/>
                            <a:ea typeface="Cambria Math" panose="02040503050406030204" pitchFamily="18" charset="0"/>
                          </a:rPr>
                          <m:t>𝛼</m:t>
                        </m:r>
                      </m:e>
                    </m:sPre>
                  </m:oMath>
                </a14:m>
                <a:endParaRPr lang="en-US" dirty="0"/>
              </a:p>
              <a:p>
                <a:pPr marL="731520" lvl="1" indent="-457200">
                  <a:buFont typeface="+mj-lt"/>
                  <a:buAutoNum type="arabicPeriod" startAt="5"/>
                </a:pPr>
                <a14:m>
                  <m:oMath xmlns:m="http://schemas.openxmlformats.org/officeDocument/2006/math">
                    <m:sPre>
                      <m:sPrePr>
                        <m:ctrlPr>
                          <a:rPr lang="en-US" i="1">
                            <a:latin typeface="Cambria Math" panose="02040503050406030204" pitchFamily="18" charset="0"/>
                          </a:rPr>
                        </m:ctrlPr>
                      </m:sPrePr>
                      <m:sub/>
                      <m:sup>
                        <m:r>
                          <a:rPr lang="en-US" i="1">
                            <a:latin typeface="Cambria Math" panose="02040503050406030204" pitchFamily="18" charset="0"/>
                          </a:rPr>
                          <m:t>𝑓</m:t>
                        </m:r>
                      </m:sup>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e>
                        </m:d>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i="1">
                            <a:latin typeface="Cambria Math" panose="02040503050406030204" pitchFamily="18" charset="0"/>
                          </a:rPr>
                          <m:t>𝑓</m:t>
                        </m:r>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e>
                          <m:sub>
                            <m:r>
                              <a:rPr lang="en-US" i="1">
                                <a:latin typeface="Cambria Math" panose="02040503050406030204" pitchFamily="18" charset="0"/>
                              </a:rPr>
                              <m:t>1</m:t>
                            </m:r>
                          </m:sub>
                        </m:sSub>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i="1">
                            <a:latin typeface="Cambria Math" panose="02040503050406030204" pitchFamily="18" charset="0"/>
                          </a:rPr>
                          <m:t>𝑓</m:t>
                        </m:r>
                      </m:sup>
                      <m:e>
                        <m:r>
                          <a:rPr lang="en-US" i="1" smtClean="0">
                            <a:latin typeface="Cambria Math" panose="02040503050406030204" pitchFamily="18" charset="0"/>
                            <a:ea typeface="Cambria Math" panose="02040503050406030204" pitchFamily="18" charset="0"/>
                          </a:rPr>
                          <m:t>𝛼</m:t>
                        </m:r>
                      </m:e>
                    </m:sPre>
                  </m:oMath>
                </a14:m>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a:stretch>
              </a:blipFill>
            </p:spPr>
            <p:txBody>
              <a:bodyPr/>
              <a:lstStyle/>
              <a:p>
                <a:r>
                  <a:rPr lang="en-US">
                    <a:noFill/>
                  </a:rPr>
                  <a:t> </a:t>
                </a:r>
              </a:p>
            </p:txBody>
          </p:sp>
        </mc:Fallback>
      </mc:AlternateContent>
    </p:spTree>
    <p:extLst>
      <p:ext uri="{BB962C8B-B14F-4D97-AF65-F5344CB8AC3E}">
        <p14:creationId xmlns:p14="http://schemas.microsoft.com/office/powerpoint/2010/main" val="1442336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Satisfying the constraints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58</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given some set of constraints on a joint variable </a:t>
                </a:r>
                <a14:m>
                  <m:oMath xmlns:m="http://schemas.openxmlformats.org/officeDocument/2006/math">
                    <m:r>
                      <a:rPr lang="en-US" b="0" i="1" smtClean="0">
                        <a:latin typeface="Cambria Math" panose="02040503050406030204" pitchFamily="18" charset="0"/>
                        <a:ea typeface="Cambria Math" panose="02040503050406030204" pitchFamily="18" charset="0"/>
                      </a:rPr>
                      <m:t>𝑞</m:t>
                    </m:r>
                  </m:oMath>
                </a14:m>
                <a:r>
                  <a:rPr lang="en-US" dirty="0" smtClean="0"/>
                  <a:t> our goal is to find </a:t>
                </a:r>
                <a14:m>
                  <m:oMath xmlns:m="http://schemas.openxmlformats.org/officeDocument/2006/math">
                    <m:r>
                      <a:rPr lang="en-US" b="0" i="1" smtClean="0">
                        <a:latin typeface="Cambria Math" panose="02040503050406030204" pitchFamily="18" charset="0"/>
                        <a:ea typeface="Cambria Math" panose="02040503050406030204" pitchFamily="18" charset="0"/>
                      </a:rPr>
                      <m:t>𝑞</m:t>
                    </m:r>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oMath>
                </a14:m>
                <a:r>
                  <a:rPr lang="en-US" dirty="0" smtClean="0"/>
                  <a:t> that satisfies the constraints</a:t>
                </a:r>
              </a:p>
              <a:p>
                <a:r>
                  <a:rPr lang="en-US" dirty="0" smtClean="0"/>
                  <a:t>there are an infinite number of choices for </a:t>
                </a:r>
                <a14:m>
                  <m:oMath xmlns:m="http://schemas.openxmlformats.org/officeDocument/2006/math">
                    <m:r>
                      <a:rPr lang="en-US" b="0" i="1" smtClean="0">
                        <a:latin typeface="Cambria Math" panose="02040503050406030204" pitchFamily="18" charset="0"/>
                        <a:ea typeface="Cambria Math" panose="02040503050406030204" pitchFamily="18" charset="0"/>
                      </a:rPr>
                      <m:t>𝑞</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oMath>
                </a14:m>
                <a:endParaRPr lang="en-US" dirty="0" smtClean="0"/>
              </a:p>
              <a:p>
                <a:pPr lvl="1"/>
                <a:r>
                  <a:rPr lang="en-US" dirty="0" smtClean="0"/>
                  <a:t>it is common to choose “simple” functions to represent </a:t>
                </a:r>
                <a14:m>
                  <m:oMath xmlns:m="http://schemas.openxmlformats.org/officeDocument/2006/math">
                    <m:r>
                      <a:rPr lang="en-US" b="0" i="1" smtClean="0">
                        <a:latin typeface="Cambria Math" panose="02040503050406030204" pitchFamily="18" charset="0"/>
                        <a:ea typeface="Cambria Math" panose="02040503050406030204" pitchFamily="18" charset="0"/>
                      </a:rPr>
                      <m:t>𝑞</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oMath>
                </a14:m>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a:stretch>
              </a:blipFill>
            </p:spPr>
            <p:txBody>
              <a:bodyPr/>
              <a:lstStyle/>
              <a:p>
                <a:r>
                  <a:rPr lang="en-US">
                    <a:noFill/>
                  </a:rPr>
                  <a:t> </a:t>
                </a:r>
              </a:p>
            </p:txBody>
          </p:sp>
        </mc:Fallback>
      </mc:AlternateContent>
    </p:spTree>
    <p:extLst>
      <p:ext uri="{BB962C8B-B14F-4D97-AF65-F5344CB8AC3E}">
        <p14:creationId xmlns:p14="http://schemas.microsoft.com/office/powerpoint/2010/main" val="1836795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Satisfying the constraints with polynomials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59</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suppose that we choose </a:t>
                </a:r>
                <a14:m>
                  <m:oMath xmlns:m="http://schemas.openxmlformats.org/officeDocument/2006/math">
                    <m:r>
                      <a:rPr lang="en-US" i="1">
                        <a:latin typeface="Cambria Math" panose="02040503050406030204" pitchFamily="18" charset="0"/>
                        <a:ea typeface="Cambria Math" panose="02040503050406030204" pitchFamily="18" charset="0"/>
                      </a:rPr>
                      <m:t>𝑞</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oMath>
                </a14:m>
                <a:r>
                  <a:rPr lang="en-US" dirty="0" smtClean="0"/>
                  <a:t> to be a polynomial</a:t>
                </a:r>
              </a:p>
              <a:p>
                <a:r>
                  <a:rPr lang="en-US" dirty="0" smtClean="0"/>
                  <a:t>if we have </a:t>
                </a:r>
                <a14:m>
                  <m:oMath xmlns:m="http://schemas.openxmlformats.org/officeDocument/2006/math">
                    <m:r>
                      <a:rPr lang="en-US" b="0" i="1" smtClean="0">
                        <a:latin typeface="Cambria Math" panose="02040503050406030204" pitchFamily="18" charset="0"/>
                      </a:rPr>
                      <m:t>𝑛</m:t>
                    </m:r>
                  </m:oMath>
                </a14:m>
                <a:r>
                  <a:rPr lang="en-US" dirty="0" smtClean="0"/>
                  <a:t> constraints then we require a polynomial with </a:t>
                </a:r>
                <a14:m>
                  <m:oMath xmlns:m="http://schemas.openxmlformats.org/officeDocument/2006/math">
                    <m:r>
                      <a:rPr lang="en-US" b="0" i="1" smtClean="0">
                        <a:latin typeface="Cambria Math" panose="02040503050406030204" pitchFamily="18" charset="0"/>
                      </a:rPr>
                      <m:t>𝑛</m:t>
                    </m:r>
                  </m:oMath>
                </a14:m>
                <a:r>
                  <a:rPr lang="en-US" dirty="0" smtClean="0"/>
                  <a:t> coefficients that can be chosen to satisfy the constraints</a:t>
                </a:r>
              </a:p>
              <a:p>
                <a:pPr lvl="1"/>
                <a:r>
                  <a:rPr lang="en-US" dirty="0" smtClean="0"/>
                  <a:t>in other words, we require a polynomial of degree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oMath>
                </a14:m>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a:stretch>
              </a:blipFill>
            </p:spPr>
            <p:txBody>
              <a:bodyPr/>
              <a:lstStyle/>
              <a:p>
                <a:r>
                  <a:rPr lang="en-US">
                    <a:noFill/>
                  </a:rPr>
                  <a:t> </a:t>
                </a:r>
              </a:p>
            </p:txBody>
          </p:sp>
        </mc:Fallback>
      </mc:AlternateContent>
    </p:spTree>
    <p:extLst>
      <p:ext uri="{BB962C8B-B14F-4D97-AF65-F5344CB8AC3E}">
        <p14:creationId xmlns:p14="http://schemas.microsoft.com/office/powerpoint/2010/main" val="53255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RPP Cylindrical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a:t>
            </a:fld>
            <a:endParaRPr lang="en-US"/>
          </a:p>
        </p:txBody>
      </p:sp>
      <p:pic>
        <p:nvPicPr>
          <p:cNvPr id="7" name="Content Placeholder 6" descr="rpp_invkin.png"/>
          <p:cNvPicPr>
            <a:picLocks noGrp="1" noChangeAspect="1"/>
          </p:cNvPicPr>
          <p:nvPr>
            <p:ph sz="quarter" idx="1"/>
          </p:nvPr>
        </p:nvPicPr>
        <p:blipFill>
          <a:blip r:embed="rId2" cstate="print"/>
          <a:stretch>
            <a:fillRect/>
          </a:stretch>
        </p:blipFill>
        <p:spPr>
          <a:xfrm>
            <a:off x="1769604" y="838200"/>
            <a:ext cx="5604791" cy="5486400"/>
          </a:xfrm>
        </p:spPr>
      </p:pic>
      <p:sp>
        <p:nvSpPr>
          <p:cNvPr id="8" name="TextBox 7"/>
          <p:cNvSpPr txBox="1"/>
          <p:nvPr/>
        </p:nvSpPr>
        <p:spPr>
          <a:xfrm>
            <a:off x="3092908" y="4491335"/>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x</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9" name="TextBox 8"/>
          <p:cNvSpPr txBox="1"/>
          <p:nvPr/>
        </p:nvSpPr>
        <p:spPr>
          <a:xfrm>
            <a:off x="5791200" y="3886200"/>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y</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0" name="TextBox 9"/>
          <p:cNvSpPr txBox="1"/>
          <p:nvPr/>
        </p:nvSpPr>
        <p:spPr>
          <a:xfrm>
            <a:off x="5715000" y="1600200"/>
            <a:ext cx="429926"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o</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1" name="TextBox 10"/>
          <p:cNvSpPr txBox="1"/>
          <p:nvPr/>
        </p:nvSpPr>
        <p:spPr>
          <a:xfrm>
            <a:off x="4800600" y="1219200"/>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3</a:t>
            </a:r>
            <a:endParaRPr lang="en-US" sz="2400" baseline="-25000" dirty="0">
              <a:latin typeface="Times New Roman" pitchFamily="18" charset="0"/>
              <a:cs typeface="Times New Roman" pitchFamily="18" charset="0"/>
            </a:endParaRPr>
          </a:p>
        </p:txBody>
      </p:sp>
      <p:sp>
        <p:nvSpPr>
          <p:cNvPr id="12" name="TextBox 11"/>
          <p:cNvSpPr txBox="1"/>
          <p:nvPr/>
        </p:nvSpPr>
        <p:spPr>
          <a:xfrm>
            <a:off x="3276600" y="1748135"/>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p:txBody>
      </p:sp>
      <p:sp>
        <p:nvSpPr>
          <p:cNvPr id="13" name="TextBox 12"/>
          <p:cNvSpPr txBox="1"/>
          <p:nvPr/>
        </p:nvSpPr>
        <p:spPr>
          <a:xfrm>
            <a:off x="3276600" y="3198167"/>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1</a:t>
            </a:r>
            <a:endParaRPr lang="en-US" sz="2400" baseline="-25000" dirty="0">
              <a:latin typeface="Times New Roman" pitchFamily="18" charset="0"/>
              <a:cs typeface="Times New Roman" pitchFamily="18" charset="0"/>
            </a:endParaRPr>
          </a:p>
        </p:txBody>
      </p:sp>
      <p:sp>
        <p:nvSpPr>
          <p:cNvPr id="6" name="Right Brace 5"/>
          <p:cNvSpPr/>
          <p:nvPr/>
        </p:nvSpPr>
        <p:spPr>
          <a:xfrm flipH="1">
            <a:off x="5300646" y="1905000"/>
            <a:ext cx="228600" cy="2971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893094" y="3119734"/>
            <a:ext cx="39626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z</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5" name="TextBox 14"/>
              <p:cNvSpPr txBox="1"/>
              <p:nvPr/>
            </p:nvSpPr>
            <p:spPr>
              <a:xfrm>
                <a:off x="4893094" y="5257800"/>
                <a:ext cx="3274486" cy="825675"/>
              </a:xfrm>
              <a:prstGeom prst="rect">
                <a:avLst/>
              </a:prstGeom>
              <a:noFill/>
            </p:spPr>
            <p:txBody>
              <a:bodyPr wrap="none" rtlCol="0">
                <a:spAutoFit/>
              </a:bodyPr>
              <a:lstStyle/>
              <a:p>
                <a:r>
                  <a:rPr lang="en-US" dirty="0" smtClean="0"/>
                  <a:t>Given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𝑐</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𝑐</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𝑐</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𝑐</m:t>
                                  </m:r>
                                </m:sub>
                              </m:sSub>
                            </m:e>
                          </m:mr>
                        </m:m>
                      </m:e>
                    </m:d>
                  </m:oMath>
                </a14:m>
                <a:r>
                  <a:rPr lang="en-US" dirty="0" smtClean="0"/>
                  <a:t> find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2</m:t>
                        </m:r>
                      </m:sub>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3</m:t>
                        </m:r>
                      </m:sub>
                      <m:sup/>
                    </m:sSubSup>
                  </m:oMath>
                </a14:m>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4893094" y="5257800"/>
                <a:ext cx="3274486" cy="825675"/>
              </a:xfrm>
              <a:prstGeom prst="rect">
                <a:avLst/>
              </a:prstGeom>
              <a:blipFill rotWithShape="0">
                <a:blip r:embed="rId3"/>
                <a:stretch>
                  <a:fillRect l="-1676"/>
                </a:stretch>
              </a:blipFill>
            </p:spPr>
            <p:txBody>
              <a:bodyPr/>
              <a:lstStyle/>
              <a:p>
                <a:r>
                  <a:rPr lang="en-US">
                    <a:noFill/>
                  </a:rPr>
                  <a:t> </a:t>
                </a:r>
              </a:p>
            </p:txBody>
          </p:sp>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Satisfying the constraints with polynomials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60</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suppose that we have joint value and joint velocity constraints</a:t>
                </a:r>
              </a:p>
              <a:p>
                <a:pPr marL="731520" lvl="1" indent="-457200">
                  <a:buFont typeface="+mj-lt"/>
                  <a:buAutoNum type="arabicPeriod"/>
                </a:pP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oMath>
                </a14:m>
                <a:endParaRPr lang="en-US" b="0" dirty="0" smtClean="0"/>
              </a:p>
              <a:p>
                <a:pPr marL="731520" lvl="1" indent="-457200">
                  <a:buFont typeface="+mj-lt"/>
                  <a:buAutoNum type="arabicPeriod"/>
                </a:pPr>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𝑓</m:t>
                        </m:r>
                      </m:sub>
                    </m:sSub>
                  </m:oMath>
                </a14:m>
                <a:endParaRPr lang="en-US" dirty="0" smtClean="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0</m:t>
                        </m:r>
                      </m:sub>
                    </m:sSub>
                  </m:oMath>
                </a14:m>
                <a:endParaRPr lang="en-US" dirty="0" smtClean="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𝑓</m:t>
                        </m:r>
                      </m:sub>
                    </m:sSub>
                  </m:oMath>
                </a14:m>
                <a:endParaRPr lang="en-US" dirty="0"/>
              </a:p>
              <a:p>
                <a:endParaRPr lang="en-US" dirty="0" smtClean="0"/>
              </a:p>
              <a:p>
                <a:r>
                  <a:rPr lang="en-US" dirty="0" smtClean="0"/>
                  <a:t>we require a polynomial of degree 3 to represent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a14:m>
                <a:endParaRPr lang="en-US" dirty="0" smtClean="0"/>
              </a:p>
              <a:p>
                <a:pPr lvl="1"/>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𝑏𝑡</m:t>
                    </m:r>
                    <m:r>
                      <a:rPr lang="en-US" b="0" i="1" smtClean="0">
                        <a:latin typeface="Cambria Math" panose="02040503050406030204" pitchFamily="18" charset="0"/>
                      </a:rPr>
                      <m:t>+</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3</m:t>
                        </m:r>
                      </m:sup>
                    </m:sSup>
                  </m:oMath>
                </a14:m>
                <a:endParaRPr lang="en-US" b="0" dirty="0" smtClean="0"/>
              </a:p>
              <a:p>
                <a:pPr lvl="1"/>
                <a:endParaRPr lang="en-US" dirty="0" smtClean="0"/>
              </a:p>
              <a:p>
                <a:r>
                  <a:rPr lang="en-US" dirty="0" smtClean="0"/>
                  <a:t>the derivative of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a14:m>
                <a:r>
                  <a:rPr lang="en-US" dirty="0" smtClean="0"/>
                  <a:t> is easy to compute</a:t>
                </a:r>
              </a:p>
              <a:p>
                <a:pPr lvl="1"/>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𝑞</m:t>
                        </m:r>
                      </m:e>
                    </m:acc>
                    <m:d>
                      <m:dPr>
                        <m:ctrlPr>
                          <a:rPr lang="en-US"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+2</m:t>
                    </m:r>
                    <m:r>
                      <a:rPr lang="en-US" b="0" i="1" smtClean="0">
                        <a:latin typeface="Cambria Math" panose="02040503050406030204" pitchFamily="18" charset="0"/>
                      </a:rPr>
                      <m:t>𝑐𝑡</m:t>
                    </m:r>
                    <m:r>
                      <a:rPr lang="en-US" b="0" i="1" smtClean="0">
                        <a:latin typeface="Cambria Math" panose="02040503050406030204" pitchFamily="18" charset="0"/>
                      </a:rPr>
                      <m:t>+3</m:t>
                    </m:r>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oMath>
                </a14:m>
                <a:endParaRPr lang="en-US" dirty="0"/>
              </a:p>
              <a:p>
                <a:pPr marL="731520" lvl="1" indent="-457200">
                  <a:buFont typeface="+mj-lt"/>
                  <a:buAutoNum type="arabicPeriod"/>
                </a:pPr>
                <a:endParaRPr lang="en-US" dirty="0"/>
              </a:p>
              <a:p>
                <a:pPr marL="731520" lvl="1" indent="-457200">
                  <a:buFont typeface="+mj-lt"/>
                  <a:buAutoNum type="arabicPeriod"/>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r="-207"/>
                </a:stretch>
              </a:blipFill>
            </p:spPr>
            <p:txBody>
              <a:bodyPr/>
              <a:lstStyle/>
              <a:p>
                <a:r>
                  <a:rPr lang="en-US">
                    <a:noFill/>
                  </a:rPr>
                  <a:t> </a:t>
                </a:r>
              </a:p>
            </p:txBody>
          </p:sp>
        </mc:Fallback>
      </mc:AlternateContent>
    </p:spTree>
    <p:extLst>
      <p:ext uri="{BB962C8B-B14F-4D97-AF65-F5344CB8AC3E}">
        <p14:creationId xmlns:p14="http://schemas.microsoft.com/office/powerpoint/2010/main" val="1698889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Satisfying the constraints with polynomials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61</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equating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a14:m>
                <a:r>
                  <a:rPr lang="en-US" dirty="0" smtClean="0"/>
                  <a:t> and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smtClean="0"/>
                  <a:t> to each of the constraints yields:</a:t>
                </a:r>
              </a:p>
              <a:p>
                <a:endParaRPr lang="en-US" dirty="0" smtClean="0"/>
              </a:p>
              <a:p>
                <a:pPr marL="731520" lvl="1" indent="-457200">
                  <a:buFont typeface="+mj-lt"/>
                  <a:buAutoNum type="arabicPeriod"/>
                </a:pP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𝑐</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𝑑</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0</m:t>
                        </m:r>
                      </m:sub>
                      <m:sup>
                        <m:r>
                          <a:rPr lang="en-US" b="0" i="1" smtClean="0">
                            <a:latin typeface="Cambria Math" panose="02040503050406030204" pitchFamily="18" charset="0"/>
                          </a:rPr>
                          <m:t>3</m:t>
                        </m:r>
                      </m:sup>
                    </m:sSubSup>
                  </m:oMath>
                </a14:m>
                <a:endParaRPr lang="en-US" b="0" dirty="0" smtClean="0"/>
              </a:p>
              <a:p>
                <a:pPr marL="731520" lvl="1" indent="-457200">
                  <a:buFont typeface="+mj-lt"/>
                  <a:buAutoNum type="arabicPeriod"/>
                </a:pPr>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𝑓</m:t>
                        </m:r>
                      </m:sub>
                    </m:sSub>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r>
                      <a:rPr lang="en-US" i="1">
                        <a:latin typeface="Cambria Math" panose="02040503050406030204" pitchFamily="18" charset="0"/>
                      </a:rPr>
                      <m:t>+</m:t>
                    </m:r>
                    <m:r>
                      <a:rPr lang="en-US" i="1">
                        <a:latin typeface="Cambria Math" panose="02040503050406030204" pitchFamily="18" charset="0"/>
                      </a:rPr>
                      <m:t>𝑐</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𝑓</m:t>
                        </m:r>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𝑓</m:t>
                        </m:r>
                      </m:sub>
                      <m:sup>
                        <m:r>
                          <a:rPr lang="en-US" i="1">
                            <a:latin typeface="Cambria Math" panose="02040503050406030204" pitchFamily="18" charset="0"/>
                          </a:rPr>
                          <m:t>3</m:t>
                        </m:r>
                      </m:sup>
                    </m:sSubSup>
                  </m:oMath>
                </a14:m>
                <a:endParaRPr lang="en-US" dirty="0" smtClean="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+2</m:t>
                    </m:r>
                    <m:r>
                      <a:rPr lang="en-US" b="0" i="1" smtClean="0">
                        <a:latin typeface="Cambria Math" panose="02040503050406030204" pitchFamily="18" charset="0"/>
                      </a:rPr>
                      <m:t>𝑐</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r>
                      <a:rPr lang="en-US" b="0" i="1" smtClean="0">
                        <a:latin typeface="Cambria Math" panose="02040503050406030204" pitchFamily="18" charset="0"/>
                      </a:rPr>
                      <m:t>+3</m:t>
                    </m:r>
                    <m:r>
                      <a:rPr lang="en-US" b="0" i="1" smtClean="0">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0</m:t>
                        </m:r>
                      </m:sub>
                      <m:sup>
                        <m:r>
                          <a:rPr lang="en-US" i="1">
                            <a:latin typeface="Cambria Math" panose="02040503050406030204" pitchFamily="18" charset="0"/>
                          </a:rPr>
                          <m:t>2</m:t>
                        </m:r>
                      </m:sup>
                    </m:sSubSup>
                  </m:oMath>
                </a14:m>
                <a:endParaRPr lang="en-US" dirty="0" smtClean="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+2</m:t>
                    </m:r>
                    <m:r>
                      <a:rPr lang="en-US" i="1">
                        <a:latin typeface="Cambria Math" panose="02040503050406030204" pitchFamily="18" charset="0"/>
                      </a:rPr>
                      <m:t>𝑐</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r>
                      <a:rPr lang="en-US" i="1">
                        <a:latin typeface="Cambria Math" panose="02040503050406030204" pitchFamily="18" charset="0"/>
                      </a:rPr>
                      <m:t>+3</m:t>
                    </m:r>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𝑓</m:t>
                        </m:r>
                      </m:sub>
                      <m:sup>
                        <m:r>
                          <a:rPr lang="en-US" i="1">
                            <a:latin typeface="Cambria Math" panose="02040503050406030204" pitchFamily="18" charset="0"/>
                          </a:rPr>
                          <m:t>2</m:t>
                        </m:r>
                      </m:sup>
                    </m:sSubSup>
                  </m:oMath>
                </a14:m>
                <a:endParaRPr lang="en-US" dirty="0"/>
              </a:p>
              <a:p>
                <a:endParaRPr lang="en-US" dirty="0" smtClean="0"/>
              </a:p>
              <a:p>
                <a:pPr marL="0" indent="0">
                  <a:buNone/>
                </a:pPr>
                <a:r>
                  <a:rPr lang="en-US" dirty="0" smtClean="0"/>
                  <a:t>which is a linear system of 4 equations with 4 unknowns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𝑑</m:t>
                    </m:r>
                    <m:r>
                      <a:rPr lang="en-US" b="0" i="1" smtClean="0">
                        <a:latin typeface="Cambria Math" panose="02040503050406030204" pitchFamily="18" charset="0"/>
                      </a:rPr>
                      <m:t>)</m:t>
                    </m:r>
                  </m:oMath>
                </a14:m>
                <a:endParaRPr lang="en-US" dirty="0"/>
              </a:p>
              <a:p>
                <a:pPr marL="731520" lvl="1" indent="-457200">
                  <a:buFont typeface="+mj-lt"/>
                  <a:buAutoNum type="arabicPeriod"/>
                </a:pPr>
                <a:endParaRPr lang="en-US" dirty="0"/>
              </a:p>
              <a:p>
                <a:pPr marL="731520" lvl="1" indent="-457200">
                  <a:buFont typeface="+mj-lt"/>
                  <a:buAutoNum type="arabicPeriod"/>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1241" t="-1111"/>
                </a:stretch>
              </a:blipFill>
            </p:spPr>
            <p:txBody>
              <a:bodyPr/>
              <a:lstStyle/>
              <a:p>
                <a:r>
                  <a:rPr lang="en-US">
                    <a:noFill/>
                  </a:rPr>
                  <a:t> </a:t>
                </a:r>
              </a:p>
            </p:txBody>
          </p:sp>
        </mc:Fallback>
      </mc:AlternateContent>
    </p:spTree>
    <p:extLst>
      <p:ext uri="{BB962C8B-B14F-4D97-AF65-F5344CB8AC3E}">
        <p14:creationId xmlns:p14="http://schemas.microsoft.com/office/powerpoint/2010/main" val="32721274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62</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consider the following constraints where the robot is stationary at the start and end of the movement</a:t>
                </a:r>
              </a:p>
              <a:p>
                <a:endParaRPr lang="en-US" dirty="0" smtClean="0"/>
              </a:p>
              <a:p>
                <a:pPr marL="731520" lvl="1" indent="-457200">
                  <a:buFont typeface="+mj-lt"/>
                  <a:buAutoNum type="arabicPeriod"/>
                </a:pP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=10</m:t>
                    </m:r>
                  </m:oMath>
                </a14:m>
                <a:endParaRPr lang="en-US" b="0" dirty="0" smtClean="0"/>
              </a:p>
              <a:p>
                <a:pPr marL="731520" lvl="1" indent="-457200">
                  <a:buFont typeface="+mj-lt"/>
                  <a:buAutoNum type="arabicPeriod"/>
                </a:pPr>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i="1" smtClean="0">
                        <a:latin typeface="Cambria Math" panose="02040503050406030204" pitchFamily="18" charset="0"/>
                      </a:rPr>
                      <m:t>8</m:t>
                    </m:r>
                    <m:r>
                      <a:rPr lang="en-US" b="0" i="1" smtClean="0">
                        <a:latin typeface="Cambria Math" panose="02040503050406030204" pitchFamily="18" charset="0"/>
                      </a:rPr>
                      <m:t>0</m:t>
                    </m:r>
                  </m:oMath>
                </a14:m>
                <a:endParaRPr lang="en-US" dirty="0" smtClean="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i="1" smtClean="0">
                        <a:latin typeface="Cambria Math" panose="02040503050406030204" pitchFamily="18" charset="0"/>
                      </a:rPr>
                      <m:t>0</m:t>
                    </m:r>
                  </m:oMath>
                </a14:m>
                <a:endParaRPr lang="en-US" dirty="0" smtClean="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i="1" smtClean="0">
                        <a:latin typeface="Cambria Math" panose="02040503050406030204" pitchFamily="18" charset="0"/>
                      </a:rPr>
                      <m:t>0</m:t>
                    </m:r>
                  </m:oMath>
                </a14:m>
                <a:endParaRPr lang="en-US" dirty="0"/>
              </a:p>
              <a:p>
                <a:pPr marL="274320" lvl="1" indent="0">
                  <a:buNone/>
                </a:pPr>
                <a:endParaRPr lang="en-US" dirty="0"/>
              </a:p>
              <a:p>
                <a:pPr marL="731520" lvl="1" indent="-457200">
                  <a:buFont typeface="+mj-lt"/>
                  <a:buAutoNum type="arabicPeriod"/>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a:stretch>
              </a:blipFill>
            </p:spPr>
            <p:txBody>
              <a:bodyPr/>
              <a:lstStyle/>
              <a:p>
                <a:r>
                  <a:rPr lang="en-US">
                    <a:noFill/>
                  </a:rPr>
                  <a:t> </a:t>
                </a:r>
              </a:p>
            </p:txBody>
          </p:sp>
        </mc:Fallback>
      </mc:AlternateContent>
    </p:spTree>
    <p:extLst>
      <p:ext uri="{BB962C8B-B14F-4D97-AF65-F5344CB8AC3E}">
        <p14:creationId xmlns:p14="http://schemas.microsoft.com/office/powerpoint/2010/main" val="32070297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Joint angle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63</a:t>
            </a:fld>
            <a:endParaRPr lang="en-US"/>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77791" y="1691796"/>
            <a:ext cx="5388418" cy="3779207"/>
          </a:xfrm>
        </p:spPr>
      </p:pic>
      <p:sp>
        <p:nvSpPr>
          <p:cNvPr id="8" name="TextBox 7"/>
          <p:cNvSpPr txBox="1"/>
          <p:nvPr/>
        </p:nvSpPr>
        <p:spPr>
          <a:xfrm>
            <a:off x="2667000" y="2057400"/>
            <a:ext cx="668773" cy="369332"/>
          </a:xfrm>
          <a:prstGeom prst="rect">
            <a:avLst/>
          </a:prstGeom>
          <a:noFill/>
        </p:spPr>
        <p:txBody>
          <a:bodyPr wrap="none" rtlCol="0">
            <a:spAutoFit/>
          </a:bodyPr>
          <a:lstStyle/>
          <a:p>
            <a:r>
              <a:rPr lang="en-US" dirty="0" smtClean="0"/>
              <a:t>cubic</a:t>
            </a:r>
            <a:endParaRPr lang="en-US" dirty="0"/>
          </a:p>
        </p:txBody>
      </p:sp>
      <p:sp>
        <p:nvSpPr>
          <p:cNvPr id="9" name="Right Arrow 8"/>
          <p:cNvSpPr/>
          <p:nvPr/>
        </p:nvSpPr>
        <p:spPr>
          <a:xfrm>
            <a:off x="1877791" y="4953000"/>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flipH="1">
            <a:off x="6934200" y="1828800"/>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614753" y="4882634"/>
                <a:ext cx="12630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=10</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14753" y="4882634"/>
                <a:ext cx="1263038"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266209" y="1758434"/>
                <a:ext cx="12630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=80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266209" y="1758434"/>
                <a:ext cx="1263038" cy="36933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08428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Joint velocity</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64</a:t>
            </a:fld>
            <a:endParaRPr lang="en-US"/>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77791" y="1691796"/>
            <a:ext cx="5388418" cy="3779207"/>
          </a:xfrm>
        </p:spPr>
      </p:pic>
      <p:sp>
        <p:nvSpPr>
          <p:cNvPr id="8" name="TextBox 7"/>
          <p:cNvSpPr txBox="1"/>
          <p:nvPr/>
        </p:nvSpPr>
        <p:spPr>
          <a:xfrm>
            <a:off x="2667000" y="2057400"/>
            <a:ext cx="1048685" cy="369332"/>
          </a:xfrm>
          <a:prstGeom prst="rect">
            <a:avLst/>
          </a:prstGeom>
          <a:noFill/>
        </p:spPr>
        <p:txBody>
          <a:bodyPr wrap="none" rtlCol="0">
            <a:spAutoFit/>
          </a:bodyPr>
          <a:lstStyle/>
          <a:p>
            <a:r>
              <a:rPr lang="en-US" dirty="0" smtClean="0"/>
              <a:t>quadratic</a:t>
            </a:r>
            <a:endParaRPr lang="en-US" dirty="0"/>
          </a:p>
        </p:txBody>
      </p:sp>
      <p:sp>
        <p:nvSpPr>
          <p:cNvPr id="9" name="Right Arrow 8"/>
          <p:cNvSpPr/>
          <p:nvPr/>
        </p:nvSpPr>
        <p:spPr>
          <a:xfrm>
            <a:off x="1877791" y="4953000"/>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742993" y="4876222"/>
                <a:ext cx="1134798"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=0</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42993" y="4876222"/>
                <a:ext cx="1134798" cy="382156"/>
              </a:xfrm>
              <a:prstGeom prst="rect">
                <a:avLst/>
              </a:prstGeom>
              <a:blipFill rotWithShape="0">
                <a:blip r:embed="rId3"/>
                <a:stretch>
                  <a:fillRect/>
                </a:stretch>
              </a:blipFill>
            </p:spPr>
            <p:txBody>
              <a:bodyPr/>
              <a:lstStyle/>
              <a:p>
                <a:r>
                  <a:rPr lang="en-US">
                    <a:noFill/>
                  </a:rPr>
                  <a:t> </a:t>
                </a:r>
              </a:p>
            </p:txBody>
          </p:sp>
        </mc:Fallback>
      </mc:AlternateContent>
      <p:sp>
        <p:nvSpPr>
          <p:cNvPr id="11" name="Right Arrow 10"/>
          <p:cNvSpPr/>
          <p:nvPr/>
        </p:nvSpPr>
        <p:spPr>
          <a:xfrm flipH="1">
            <a:off x="6934200" y="4942500"/>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7266209" y="4865722"/>
                <a:ext cx="1134798"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266209" y="4865722"/>
                <a:ext cx="1134798" cy="38215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77288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Joint acceleration</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65</a:t>
            </a:fld>
            <a:endParaRPr lang="en-US"/>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77791" y="1691796"/>
            <a:ext cx="5388418" cy="3779207"/>
          </a:xfrm>
        </p:spPr>
      </p:pic>
      <p:sp>
        <p:nvSpPr>
          <p:cNvPr id="8" name="TextBox 7"/>
          <p:cNvSpPr txBox="1"/>
          <p:nvPr/>
        </p:nvSpPr>
        <p:spPr>
          <a:xfrm>
            <a:off x="3048000" y="2057400"/>
            <a:ext cx="702436" cy="369332"/>
          </a:xfrm>
          <a:prstGeom prst="rect">
            <a:avLst/>
          </a:prstGeom>
          <a:noFill/>
        </p:spPr>
        <p:txBody>
          <a:bodyPr wrap="none" rtlCol="0">
            <a:spAutoFit/>
          </a:bodyPr>
          <a:lstStyle/>
          <a:p>
            <a:r>
              <a:rPr lang="en-US" dirty="0" smtClean="0"/>
              <a:t>linear</a:t>
            </a:r>
            <a:endParaRPr lang="en-US" dirty="0"/>
          </a:p>
        </p:txBody>
      </p:sp>
    </p:spTree>
    <p:extLst>
      <p:ext uri="{BB962C8B-B14F-4D97-AF65-F5344CB8AC3E}">
        <p14:creationId xmlns:p14="http://schemas.microsoft.com/office/powerpoint/2010/main" val="10909704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Satisfying the constraints with polynomials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66</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suppose that we have joint value, joint velocity, and joint acceleration  constraints</a:t>
                </a:r>
              </a:p>
              <a:p>
                <a:pPr marL="731520" lvl="1" indent="-457200">
                  <a:buFont typeface="+mj-lt"/>
                  <a:buAutoNum type="arabicPeriod"/>
                </a:pP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oMath>
                </a14:m>
                <a:endParaRPr lang="en-US" b="0" dirty="0" smtClean="0"/>
              </a:p>
              <a:p>
                <a:pPr marL="731520" lvl="1" indent="-457200">
                  <a:buFont typeface="+mj-lt"/>
                  <a:buAutoNum type="arabicPeriod"/>
                </a:pPr>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𝑓</m:t>
                        </m:r>
                      </m:sub>
                    </m:sSub>
                  </m:oMath>
                </a14:m>
                <a:endParaRPr lang="en-US" dirty="0" smtClean="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0</m:t>
                        </m:r>
                      </m:sub>
                    </m:sSub>
                  </m:oMath>
                </a14:m>
                <a:endParaRPr lang="en-US" dirty="0" smtClean="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𝑓</m:t>
                        </m:r>
                      </m:sub>
                    </m:sSub>
                  </m:oMath>
                </a14:m>
                <a:endParaRPr lang="en-US" dirty="0" smtClean="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0</m:t>
                        </m:r>
                      </m:sub>
                    </m:sSub>
                  </m:oMath>
                </a14:m>
                <a:endParaRPr lang="en-US" dirty="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𝑓</m:t>
                        </m:r>
                      </m:sub>
                    </m:sSub>
                  </m:oMath>
                </a14:m>
                <a:endParaRPr lang="en-US" dirty="0"/>
              </a:p>
              <a:p>
                <a:endParaRPr lang="en-US" dirty="0" smtClean="0"/>
              </a:p>
              <a:p>
                <a:endParaRPr lang="en-US" dirty="0"/>
              </a:p>
              <a:p>
                <a:pPr marL="731520" lvl="1" indent="-457200">
                  <a:buFont typeface="+mj-lt"/>
                  <a:buAutoNum type="arabicPeriod"/>
                </a:pPr>
                <a:endParaRPr lang="en-US" dirty="0"/>
              </a:p>
              <a:p>
                <a:pPr marL="731520" lvl="1" indent="-457200">
                  <a:buFont typeface="+mj-lt"/>
                  <a:buAutoNum type="arabicPeriod"/>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a:stretch>
              </a:blipFill>
            </p:spPr>
            <p:txBody>
              <a:bodyPr/>
              <a:lstStyle/>
              <a:p>
                <a:r>
                  <a:rPr lang="en-US">
                    <a:noFill/>
                  </a:rPr>
                  <a:t> </a:t>
                </a:r>
              </a:p>
            </p:txBody>
          </p:sp>
        </mc:Fallback>
      </mc:AlternateContent>
    </p:spTree>
    <p:extLst>
      <p:ext uri="{BB962C8B-B14F-4D97-AF65-F5344CB8AC3E}">
        <p14:creationId xmlns:p14="http://schemas.microsoft.com/office/powerpoint/2010/main" val="34180872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Satisfying the constraints with polynomials</a:t>
            </a:r>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67</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we require a polynomial of degree 5 </a:t>
                </a:r>
                <a:r>
                  <a:rPr lang="en-US" dirty="0"/>
                  <a:t>to represent </a:t>
                </a:r>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rPr>
                          <m:t>𝑡</m:t>
                        </m:r>
                      </m:e>
                    </m:d>
                  </m:oMath>
                </a14:m>
                <a:endParaRPr lang="en-US" dirty="0"/>
              </a:p>
              <a:p>
                <a:pPr lvl="1"/>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𝑏𝑡</m:t>
                    </m:r>
                    <m:r>
                      <a:rPr lang="en-US" i="1">
                        <a:latin typeface="Cambria Math" panose="02040503050406030204" pitchFamily="18" charset="0"/>
                      </a:rPr>
                      <m:t>+</m:t>
                    </m:r>
                    <m:r>
                      <a:rPr lang="en-US" i="1">
                        <a:latin typeface="Cambria Math" panose="02040503050406030204" pitchFamily="18" charset="0"/>
                      </a:rPr>
                      <m:t>𝑐</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rPr>
                      <m:t>𝑒</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4</m:t>
                        </m:r>
                      </m:sup>
                    </m:sSup>
                    <m:r>
                      <a:rPr lang="en-US" b="0" i="1" smtClean="0">
                        <a:latin typeface="Cambria Math" panose="02040503050406030204" pitchFamily="18" charset="0"/>
                      </a:rPr>
                      <m:t>+</m:t>
                    </m:r>
                    <m:r>
                      <a:rPr lang="en-US" b="0" i="1" smtClean="0">
                        <a:latin typeface="Cambria Math" panose="02040503050406030204" pitchFamily="18" charset="0"/>
                      </a:rPr>
                      <m:t>𝑓</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5</m:t>
                        </m:r>
                      </m:sup>
                    </m:sSup>
                  </m:oMath>
                </a14:m>
                <a:endParaRPr lang="en-US" dirty="0"/>
              </a:p>
              <a:p>
                <a:pPr lvl="1"/>
                <a:endParaRPr lang="en-US" dirty="0"/>
              </a:p>
              <a:p>
                <a:r>
                  <a:rPr lang="en-US" dirty="0"/>
                  <a:t>the </a:t>
                </a:r>
                <a:r>
                  <a:rPr lang="en-US" dirty="0" smtClean="0"/>
                  <a:t>derivatives </a:t>
                </a:r>
                <a:r>
                  <a:rPr lang="en-US" dirty="0"/>
                  <a:t>of </a:t>
                </a:r>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a:t>
                </a:r>
                <a:r>
                  <a:rPr lang="en-US" dirty="0" smtClean="0"/>
                  <a:t>are </a:t>
                </a:r>
                <a:r>
                  <a:rPr lang="en-US" dirty="0"/>
                  <a:t>easy to compute</a:t>
                </a:r>
              </a:p>
              <a:p>
                <a:pPr lvl="1"/>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+2</m:t>
                    </m:r>
                    <m:r>
                      <a:rPr lang="en-US" i="1">
                        <a:latin typeface="Cambria Math" panose="02040503050406030204" pitchFamily="18" charset="0"/>
                      </a:rPr>
                      <m:t>𝑐𝑡</m:t>
                    </m:r>
                    <m:r>
                      <a:rPr lang="en-US" i="1">
                        <a:latin typeface="Cambria Math" panose="02040503050406030204" pitchFamily="18" charset="0"/>
                      </a:rPr>
                      <m:t>+3</m:t>
                    </m:r>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𝑒</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3</m:t>
                        </m:r>
                      </m:sup>
                    </m:sSup>
                    <m:r>
                      <a:rPr lang="en-US" b="0" i="1" smtClean="0">
                        <a:latin typeface="Cambria Math" panose="02040503050406030204" pitchFamily="18" charset="0"/>
                      </a:rPr>
                      <m:t>+5</m:t>
                    </m:r>
                    <m:r>
                      <a:rPr lang="en-US" b="0" i="1" smtClean="0">
                        <a:latin typeface="Cambria Math" panose="02040503050406030204" pitchFamily="18" charset="0"/>
                      </a:rPr>
                      <m:t>𝑓</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4</m:t>
                        </m:r>
                      </m:sup>
                    </m:sSup>
                  </m:oMath>
                </a14:m>
                <a:endParaRPr lang="en-US" b="0" dirty="0" smtClean="0"/>
              </a:p>
              <a:p>
                <a:pPr lvl="1"/>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𝑞</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=2</m:t>
                    </m:r>
                    <m:r>
                      <a:rPr lang="en-US" i="1">
                        <a:latin typeface="Cambria Math" panose="02040503050406030204" pitchFamily="18" charset="0"/>
                      </a:rPr>
                      <m:t>𝑐</m:t>
                    </m:r>
                    <m:r>
                      <a:rPr lang="en-US" i="1">
                        <a:latin typeface="Cambria Math" panose="02040503050406030204" pitchFamily="18" charset="0"/>
                      </a:rPr>
                      <m:t>+6</m:t>
                    </m:r>
                    <m:r>
                      <a:rPr lang="en-US" i="1">
                        <a:latin typeface="Cambria Math" panose="02040503050406030204" pitchFamily="18" charset="0"/>
                      </a:rPr>
                      <m:t>𝑑𝑡</m:t>
                    </m:r>
                    <m:r>
                      <a:rPr lang="en-US" i="1">
                        <a:latin typeface="Cambria Math" panose="02040503050406030204" pitchFamily="18" charset="0"/>
                      </a:rPr>
                      <m:t>+</m:t>
                    </m:r>
                    <m:r>
                      <a:rPr lang="en-US" b="0" i="1" smtClean="0">
                        <a:latin typeface="Cambria Math" panose="02040503050406030204" pitchFamily="18" charset="0"/>
                      </a:rPr>
                      <m:t>12</m:t>
                    </m:r>
                    <m:r>
                      <a:rPr lang="en-US" i="1">
                        <a:latin typeface="Cambria Math" panose="02040503050406030204" pitchFamily="18" charset="0"/>
                      </a:rPr>
                      <m:t>𝑒</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b="0" i="1" smtClean="0">
                            <a:latin typeface="Cambria Math" panose="02040503050406030204" pitchFamily="18" charset="0"/>
                          </a:rPr>
                          <m:t>2</m:t>
                        </m:r>
                      </m:sup>
                    </m:sSup>
                    <m:r>
                      <a:rPr lang="en-US" i="1">
                        <a:latin typeface="Cambria Math" panose="02040503050406030204" pitchFamily="18" charset="0"/>
                      </a:rPr>
                      <m:t>+</m:t>
                    </m:r>
                    <m:r>
                      <a:rPr lang="en-US" b="0" i="1" smtClean="0">
                        <a:latin typeface="Cambria Math" panose="02040503050406030204" pitchFamily="18" charset="0"/>
                      </a:rPr>
                      <m:t>20</m:t>
                    </m:r>
                    <m:r>
                      <a:rPr lang="en-US" i="1">
                        <a:latin typeface="Cambria Math" panose="02040503050406030204" pitchFamily="18" charset="0"/>
                      </a:rPr>
                      <m:t>𝑓</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b="0" i="1" smtClean="0">
                            <a:latin typeface="Cambria Math" panose="02040503050406030204" pitchFamily="18" charset="0"/>
                          </a:rPr>
                          <m:t>3</m:t>
                        </m:r>
                      </m:sup>
                    </m:sSup>
                  </m:oMath>
                </a14:m>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a:stretch>
              </a:blipFill>
            </p:spPr>
            <p:txBody>
              <a:bodyPr/>
              <a:lstStyle/>
              <a:p>
                <a:r>
                  <a:rPr lang="en-US">
                    <a:noFill/>
                  </a:rPr>
                  <a:t> </a:t>
                </a:r>
              </a:p>
            </p:txBody>
          </p:sp>
        </mc:Fallback>
      </mc:AlternateContent>
    </p:spTree>
    <p:extLst>
      <p:ext uri="{BB962C8B-B14F-4D97-AF65-F5344CB8AC3E}">
        <p14:creationId xmlns:p14="http://schemas.microsoft.com/office/powerpoint/2010/main" val="16172154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Satisfying the constraints with polynomials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68</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equating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a14:m>
                <a:r>
                  <a:rPr lang="en-US" dirty="0" smtClean="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smtClean="0"/>
                  <a:t>, and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𝑞</m:t>
                        </m:r>
                      </m:e>
                    </m:acc>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smtClean="0"/>
                  <a:t> to each of the constraints yields:</a:t>
                </a:r>
              </a:p>
              <a:p>
                <a:endParaRPr lang="en-US" dirty="0" smtClean="0"/>
              </a:p>
              <a:p>
                <a:pPr marL="731520" lvl="1" indent="-457200">
                  <a:buFont typeface="+mj-lt"/>
                  <a:buAutoNum type="arabicPeriod"/>
                </a:pP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𝑐</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𝑑</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0</m:t>
                        </m:r>
                      </m:sub>
                      <m:sup>
                        <m:r>
                          <a:rPr lang="en-US" b="0" i="1" smtClean="0">
                            <a:latin typeface="Cambria Math" panose="02040503050406030204" pitchFamily="18" charset="0"/>
                          </a:rPr>
                          <m:t>3</m:t>
                        </m:r>
                      </m:sup>
                    </m:sSubSup>
                  </m:oMath>
                </a14:m>
                <a:endParaRPr lang="en-US" b="0" dirty="0" smtClean="0"/>
              </a:p>
              <a:p>
                <a:pPr marL="731520" lvl="1" indent="-457200">
                  <a:buFont typeface="+mj-lt"/>
                  <a:buAutoNum type="arabicPeriod"/>
                </a:pPr>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𝑓</m:t>
                        </m:r>
                      </m:sub>
                    </m:sSub>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r>
                      <a:rPr lang="en-US" i="1">
                        <a:latin typeface="Cambria Math" panose="02040503050406030204" pitchFamily="18" charset="0"/>
                      </a:rPr>
                      <m:t>+</m:t>
                    </m:r>
                    <m:r>
                      <a:rPr lang="en-US" i="1">
                        <a:latin typeface="Cambria Math" panose="02040503050406030204" pitchFamily="18" charset="0"/>
                      </a:rPr>
                      <m:t>𝑐</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𝑓</m:t>
                        </m:r>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𝑓</m:t>
                        </m:r>
                      </m:sub>
                      <m:sup>
                        <m:r>
                          <a:rPr lang="en-US" i="1">
                            <a:latin typeface="Cambria Math" panose="02040503050406030204" pitchFamily="18" charset="0"/>
                          </a:rPr>
                          <m:t>3</m:t>
                        </m:r>
                      </m:sup>
                    </m:sSubSup>
                  </m:oMath>
                </a14:m>
                <a:endParaRPr lang="en-US" dirty="0" smtClean="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+2</m:t>
                    </m:r>
                    <m:r>
                      <a:rPr lang="en-US" b="0" i="1" smtClean="0">
                        <a:latin typeface="Cambria Math" panose="02040503050406030204" pitchFamily="18" charset="0"/>
                      </a:rPr>
                      <m:t>𝑐</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r>
                      <a:rPr lang="en-US" b="0" i="1" smtClean="0">
                        <a:latin typeface="Cambria Math" panose="02040503050406030204" pitchFamily="18" charset="0"/>
                      </a:rPr>
                      <m:t>+3</m:t>
                    </m:r>
                    <m:r>
                      <a:rPr lang="en-US" b="0" i="1" smtClean="0">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0</m:t>
                        </m:r>
                      </m:sub>
                      <m:sup>
                        <m:r>
                          <a:rPr lang="en-US" i="1">
                            <a:latin typeface="Cambria Math" panose="02040503050406030204" pitchFamily="18" charset="0"/>
                          </a:rPr>
                          <m:t>2</m:t>
                        </m:r>
                      </m:sup>
                    </m:sSubSup>
                  </m:oMath>
                </a14:m>
                <a:endParaRPr lang="en-US" dirty="0" smtClean="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+2</m:t>
                    </m:r>
                    <m:r>
                      <a:rPr lang="en-US" i="1">
                        <a:latin typeface="Cambria Math" panose="02040503050406030204" pitchFamily="18" charset="0"/>
                      </a:rPr>
                      <m:t>𝑐</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r>
                      <a:rPr lang="en-US" i="1">
                        <a:latin typeface="Cambria Math" panose="02040503050406030204" pitchFamily="18" charset="0"/>
                      </a:rPr>
                      <m:t>+3</m:t>
                    </m:r>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𝑓</m:t>
                        </m:r>
                      </m:sub>
                      <m:sup>
                        <m:r>
                          <a:rPr lang="en-US" i="1">
                            <a:latin typeface="Cambria Math" panose="02040503050406030204" pitchFamily="18" charset="0"/>
                          </a:rPr>
                          <m:t>2</m:t>
                        </m:r>
                      </m:sup>
                    </m:sSubSup>
                  </m:oMath>
                </a14:m>
                <a:endParaRPr lang="en-US" dirty="0" smtClean="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e>
                    </m:d>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𝑐</m:t>
                    </m:r>
                    <m:r>
                      <a:rPr lang="en-US" i="1">
                        <a:latin typeface="Cambria Math" panose="02040503050406030204" pitchFamily="18" charset="0"/>
                      </a:rPr>
                      <m:t>+6</m:t>
                    </m:r>
                    <m:r>
                      <a:rPr lang="en-US" i="1">
                        <a:latin typeface="Cambria Math" panose="02040503050406030204" pitchFamily="18" charset="0"/>
                      </a:rPr>
                      <m:t>𝑑</m:t>
                    </m:r>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i="1">
                        <a:latin typeface="Cambria Math" panose="02040503050406030204" pitchFamily="18" charset="0"/>
                      </a:rPr>
                      <m:t>+12</m:t>
                    </m:r>
                    <m:r>
                      <a:rPr lang="en-US" i="1">
                        <a:latin typeface="Cambria Math" panose="02040503050406030204" pitchFamily="18" charset="0"/>
                      </a:rPr>
                      <m:t>𝑒</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i="1">
                        <a:latin typeface="Cambria Math" panose="02040503050406030204" pitchFamily="18" charset="0"/>
                      </a:rPr>
                      <m:t>+20</m:t>
                    </m:r>
                    <m:r>
                      <a:rPr lang="en-US" i="1">
                        <a:latin typeface="Cambria Math" panose="02040503050406030204" pitchFamily="18" charset="0"/>
                      </a:rPr>
                      <m:t>𝑓</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0</m:t>
                        </m:r>
                      </m:sub>
                      <m:sup>
                        <m:r>
                          <a:rPr lang="en-US" b="0" i="1" smtClean="0">
                            <a:latin typeface="Cambria Math" panose="02040503050406030204" pitchFamily="18" charset="0"/>
                          </a:rPr>
                          <m:t>3</m:t>
                        </m:r>
                      </m:sup>
                    </m:sSubSup>
                  </m:oMath>
                </a14:m>
                <a:endParaRPr lang="en-US" dirty="0" smtClean="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𝑓</m:t>
                        </m:r>
                      </m:sub>
                    </m:sSub>
                    <m:r>
                      <a:rPr lang="en-US" i="1">
                        <a:latin typeface="Cambria Math" panose="02040503050406030204" pitchFamily="18" charset="0"/>
                      </a:rPr>
                      <m:t>=2</m:t>
                    </m:r>
                    <m:r>
                      <a:rPr lang="en-US" i="1">
                        <a:latin typeface="Cambria Math" panose="02040503050406030204" pitchFamily="18" charset="0"/>
                      </a:rPr>
                      <m:t>𝑐</m:t>
                    </m:r>
                    <m:r>
                      <a:rPr lang="en-US" i="1">
                        <a:latin typeface="Cambria Math" panose="02040503050406030204" pitchFamily="18" charset="0"/>
                      </a:rPr>
                      <m:t>+6</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r>
                      <a:rPr lang="en-US" i="1">
                        <a:latin typeface="Cambria Math" panose="02040503050406030204" pitchFamily="18" charset="0"/>
                      </a:rPr>
                      <m:t>+12</m:t>
                    </m:r>
                    <m:r>
                      <a:rPr lang="en-US" i="1">
                        <a:latin typeface="Cambria Math" panose="02040503050406030204" pitchFamily="18" charset="0"/>
                      </a:rPr>
                      <m:t>𝑒</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𝑓</m:t>
                        </m:r>
                      </m:sub>
                      <m:sup>
                        <m:r>
                          <a:rPr lang="en-US" i="1">
                            <a:latin typeface="Cambria Math" panose="02040503050406030204" pitchFamily="18" charset="0"/>
                          </a:rPr>
                          <m:t>2</m:t>
                        </m:r>
                      </m:sup>
                    </m:sSubSup>
                    <m:r>
                      <a:rPr lang="en-US" i="1">
                        <a:latin typeface="Cambria Math" panose="02040503050406030204" pitchFamily="18" charset="0"/>
                      </a:rPr>
                      <m:t>+20</m:t>
                    </m:r>
                    <m:r>
                      <a:rPr lang="en-US" i="1">
                        <a:latin typeface="Cambria Math" panose="02040503050406030204" pitchFamily="18" charset="0"/>
                      </a:rPr>
                      <m:t>𝑓</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𝑓</m:t>
                        </m:r>
                      </m:sub>
                      <m:sup>
                        <m:r>
                          <a:rPr lang="en-US" i="1">
                            <a:latin typeface="Cambria Math" panose="02040503050406030204" pitchFamily="18" charset="0"/>
                          </a:rPr>
                          <m:t>3</m:t>
                        </m:r>
                      </m:sup>
                    </m:sSubSup>
                  </m:oMath>
                </a14:m>
                <a:endParaRPr lang="en-US" dirty="0"/>
              </a:p>
              <a:p>
                <a:pPr marL="0" indent="0">
                  <a:buNone/>
                </a:pPr>
                <a:endParaRPr lang="en-US" dirty="0" smtClean="0"/>
              </a:p>
              <a:p>
                <a:pPr marL="0" indent="0">
                  <a:buNone/>
                </a:pPr>
                <a:r>
                  <a:rPr lang="en-US" dirty="0" smtClean="0"/>
                  <a:t>which is a linear system of 6 equations with 6 unknowns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oMath>
                </a14:m>
                <a:endParaRPr lang="en-US" dirty="0"/>
              </a:p>
              <a:p>
                <a:pPr marL="731520" lvl="1" indent="-457200">
                  <a:buFont typeface="+mj-lt"/>
                  <a:buAutoNum type="arabicPeriod"/>
                </a:pPr>
                <a:endParaRPr lang="en-US" dirty="0"/>
              </a:p>
              <a:p>
                <a:pPr marL="731520" lvl="1" indent="-457200">
                  <a:buFont typeface="+mj-lt"/>
                  <a:buAutoNum type="arabicPeriod"/>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1241" t="-1111" r="-138"/>
                </a:stretch>
              </a:blipFill>
            </p:spPr>
            <p:txBody>
              <a:bodyPr/>
              <a:lstStyle/>
              <a:p>
                <a:r>
                  <a:rPr lang="en-US">
                    <a:noFill/>
                  </a:rPr>
                  <a:t> </a:t>
                </a:r>
              </a:p>
            </p:txBody>
          </p:sp>
        </mc:Fallback>
      </mc:AlternateContent>
    </p:spTree>
    <p:extLst>
      <p:ext uri="{BB962C8B-B14F-4D97-AF65-F5344CB8AC3E}">
        <p14:creationId xmlns:p14="http://schemas.microsoft.com/office/powerpoint/2010/main" val="8889341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69</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consider the following constraints where the robot is stationary at the start and end of the movement, and the joint accelerations are zero at the start and end of the movement</a:t>
                </a:r>
              </a:p>
              <a:p>
                <a:endParaRPr lang="en-US" dirty="0" smtClean="0"/>
              </a:p>
              <a:p>
                <a:pPr marL="731520" lvl="1" indent="-457200">
                  <a:buFont typeface="+mj-lt"/>
                  <a:buAutoNum type="arabicPeriod"/>
                </a:pP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=10</m:t>
                    </m:r>
                  </m:oMath>
                </a14:m>
                <a:endParaRPr lang="en-US" b="0" dirty="0" smtClean="0"/>
              </a:p>
              <a:p>
                <a:pPr marL="731520" lvl="1" indent="-457200">
                  <a:buFont typeface="+mj-lt"/>
                  <a:buAutoNum type="arabicPeriod"/>
                </a:pPr>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i="1" smtClean="0">
                        <a:latin typeface="Cambria Math" panose="02040503050406030204" pitchFamily="18" charset="0"/>
                      </a:rPr>
                      <m:t>8</m:t>
                    </m:r>
                    <m:r>
                      <a:rPr lang="en-US" b="0" i="1" smtClean="0">
                        <a:latin typeface="Cambria Math" panose="02040503050406030204" pitchFamily="18" charset="0"/>
                      </a:rPr>
                      <m:t>0</m:t>
                    </m:r>
                  </m:oMath>
                </a14:m>
                <a:endParaRPr lang="en-US" dirty="0" smtClean="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i="1" smtClean="0">
                        <a:latin typeface="Cambria Math" panose="02040503050406030204" pitchFamily="18" charset="0"/>
                      </a:rPr>
                      <m:t>0</m:t>
                    </m:r>
                  </m:oMath>
                </a14:m>
                <a:endParaRPr lang="en-US" dirty="0" smtClean="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i="1" smtClean="0">
                        <a:latin typeface="Cambria Math" panose="02040503050406030204" pitchFamily="18" charset="0"/>
                      </a:rPr>
                      <m:t>0</m:t>
                    </m:r>
                  </m:oMath>
                </a14:m>
                <a:endParaRPr lang="en-US" dirty="0" smtClean="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=0</m:t>
                    </m:r>
                  </m:oMath>
                </a14:m>
                <a:endParaRPr lang="en-US" dirty="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=0</m:t>
                    </m:r>
                  </m:oMath>
                </a14:m>
                <a:endParaRPr lang="en-US" dirty="0"/>
              </a:p>
              <a:p>
                <a:pPr marL="731520" lvl="1" indent="-457200">
                  <a:buFont typeface="+mj-lt"/>
                  <a:buAutoNum type="arabicPeriod"/>
                </a:pPr>
                <a:endParaRPr lang="en-US" dirty="0"/>
              </a:p>
              <a:p>
                <a:pPr marL="274320" lvl="1" indent="0">
                  <a:buNone/>
                </a:pPr>
                <a:endParaRPr lang="en-US" dirty="0"/>
              </a:p>
              <a:p>
                <a:pPr marL="731520" lvl="1" indent="-457200">
                  <a:buFont typeface="+mj-lt"/>
                  <a:buAutoNum type="arabicPeriod"/>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r="-1241"/>
                </a:stretch>
              </a:blipFill>
            </p:spPr>
            <p:txBody>
              <a:bodyPr/>
              <a:lstStyle/>
              <a:p>
                <a:r>
                  <a:rPr lang="en-US">
                    <a:noFill/>
                  </a:rPr>
                  <a:t> </a:t>
                </a:r>
              </a:p>
            </p:txBody>
          </p:sp>
        </mc:Fallback>
      </mc:AlternateContent>
    </p:spTree>
    <p:extLst>
      <p:ext uri="{BB962C8B-B14F-4D97-AF65-F5344CB8AC3E}">
        <p14:creationId xmlns:p14="http://schemas.microsoft.com/office/powerpoint/2010/main" val="409207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RPP Cylindrical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7</a:t>
            </a:fld>
            <a:endParaRPr lang="en-US"/>
          </a:p>
        </p:txBody>
      </p:sp>
      <p:pic>
        <p:nvPicPr>
          <p:cNvPr id="7" name="Content Placeholder 6" descr="rpp_invkin.png"/>
          <p:cNvPicPr>
            <a:picLocks noGrp="1" noChangeAspect="1"/>
          </p:cNvPicPr>
          <p:nvPr>
            <p:ph sz="quarter" idx="1"/>
          </p:nvPr>
        </p:nvPicPr>
        <p:blipFill>
          <a:blip r:embed="rId2" cstate="print"/>
          <a:stretch>
            <a:fillRect/>
          </a:stretch>
        </p:blipFill>
        <p:spPr>
          <a:xfrm>
            <a:off x="1769604" y="838200"/>
            <a:ext cx="5604791" cy="5486400"/>
          </a:xfrm>
        </p:spPr>
      </p:pic>
      <p:sp>
        <p:nvSpPr>
          <p:cNvPr id="8" name="TextBox 7"/>
          <p:cNvSpPr txBox="1"/>
          <p:nvPr/>
        </p:nvSpPr>
        <p:spPr>
          <a:xfrm>
            <a:off x="3092908" y="4491335"/>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x</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9" name="TextBox 8"/>
          <p:cNvSpPr txBox="1"/>
          <p:nvPr/>
        </p:nvSpPr>
        <p:spPr>
          <a:xfrm>
            <a:off x="5791200" y="3886200"/>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y</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0" name="TextBox 9"/>
          <p:cNvSpPr txBox="1"/>
          <p:nvPr/>
        </p:nvSpPr>
        <p:spPr>
          <a:xfrm>
            <a:off x="5715000" y="1600200"/>
            <a:ext cx="429926"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o</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1" name="TextBox 10"/>
          <p:cNvSpPr txBox="1"/>
          <p:nvPr/>
        </p:nvSpPr>
        <p:spPr>
          <a:xfrm>
            <a:off x="4800600" y="1219200"/>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3</a:t>
            </a:r>
            <a:endParaRPr lang="en-US" sz="2400" baseline="-25000" dirty="0">
              <a:latin typeface="Times New Roman" pitchFamily="18" charset="0"/>
              <a:cs typeface="Times New Roman" pitchFamily="18" charset="0"/>
            </a:endParaRPr>
          </a:p>
        </p:txBody>
      </p:sp>
      <p:sp>
        <p:nvSpPr>
          <p:cNvPr id="12" name="TextBox 11"/>
          <p:cNvSpPr txBox="1"/>
          <p:nvPr/>
        </p:nvSpPr>
        <p:spPr>
          <a:xfrm>
            <a:off x="3276600" y="1748135"/>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p:txBody>
      </p:sp>
      <p:sp>
        <p:nvSpPr>
          <p:cNvPr id="13" name="TextBox 12"/>
          <p:cNvSpPr txBox="1"/>
          <p:nvPr/>
        </p:nvSpPr>
        <p:spPr>
          <a:xfrm>
            <a:off x="3276600" y="3198167"/>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1</a:t>
            </a:r>
            <a:endParaRPr lang="en-US" sz="2400" baseline="-25000" dirty="0">
              <a:latin typeface="Times New Roman" pitchFamily="18" charset="0"/>
              <a:cs typeface="Times New Roman" pitchFamily="18" charset="0"/>
            </a:endParaRPr>
          </a:p>
        </p:txBody>
      </p:sp>
      <p:sp>
        <p:nvSpPr>
          <p:cNvPr id="6" name="Right Brace 5"/>
          <p:cNvSpPr/>
          <p:nvPr/>
        </p:nvSpPr>
        <p:spPr>
          <a:xfrm flipH="1">
            <a:off x="5300646" y="1905000"/>
            <a:ext cx="228600" cy="2971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893094" y="3119734"/>
            <a:ext cx="39626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z</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773983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77791" y="1691796"/>
            <a:ext cx="5388418" cy="3779207"/>
          </a:xfrm>
        </p:spPr>
      </p:pic>
      <p:sp>
        <p:nvSpPr>
          <p:cNvPr id="2" name="Title 1"/>
          <p:cNvSpPr>
            <a:spLocks noGrp="1"/>
          </p:cNvSpPr>
          <p:nvPr>
            <p:ph type="title"/>
          </p:nvPr>
        </p:nvSpPr>
        <p:spPr/>
        <p:txBody>
          <a:bodyPr>
            <a:normAutofit fontScale="90000"/>
          </a:bodyPr>
          <a:lstStyle/>
          <a:p>
            <a:r>
              <a:rPr lang="en-US" dirty="0" smtClean="0"/>
              <a:t>Example: Joint angle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70</a:t>
            </a:fld>
            <a:endParaRPr lang="en-US"/>
          </a:p>
        </p:txBody>
      </p:sp>
      <p:sp>
        <p:nvSpPr>
          <p:cNvPr id="8" name="TextBox 7"/>
          <p:cNvSpPr txBox="1"/>
          <p:nvPr/>
        </p:nvSpPr>
        <p:spPr>
          <a:xfrm>
            <a:off x="2667000" y="2057400"/>
            <a:ext cx="811441" cy="369332"/>
          </a:xfrm>
          <a:prstGeom prst="rect">
            <a:avLst/>
          </a:prstGeom>
          <a:noFill/>
        </p:spPr>
        <p:txBody>
          <a:bodyPr wrap="none" rtlCol="0">
            <a:spAutoFit/>
          </a:bodyPr>
          <a:lstStyle/>
          <a:p>
            <a:r>
              <a:rPr lang="en-US" dirty="0" err="1" smtClean="0"/>
              <a:t>quintic</a:t>
            </a:r>
            <a:endParaRPr lang="en-US" dirty="0"/>
          </a:p>
        </p:txBody>
      </p:sp>
      <p:sp>
        <p:nvSpPr>
          <p:cNvPr id="9" name="Right Arrow 8"/>
          <p:cNvSpPr/>
          <p:nvPr/>
        </p:nvSpPr>
        <p:spPr>
          <a:xfrm>
            <a:off x="1877791" y="4953000"/>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flipH="1">
            <a:off x="6934200" y="1828800"/>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614753" y="4882634"/>
                <a:ext cx="12630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=10</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14753" y="4882634"/>
                <a:ext cx="1263038"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266209" y="1758434"/>
                <a:ext cx="12630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=80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266209" y="1758434"/>
                <a:ext cx="1263038" cy="36933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426206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77791" y="1691796"/>
            <a:ext cx="5388418" cy="3779207"/>
          </a:xfrm>
        </p:spPr>
      </p:pic>
      <p:sp>
        <p:nvSpPr>
          <p:cNvPr id="2" name="Title 1"/>
          <p:cNvSpPr>
            <a:spLocks noGrp="1"/>
          </p:cNvSpPr>
          <p:nvPr>
            <p:ph type="title"/>
          </p:nvPr>
        </p:nvSpPr>
        <p:spPr/>
        <p:txBody>
          <a:bodyPr>
            <a:normAutofit fontScale="90000"/>
          </a:bodyPr>
          <a:lstStyle/>
          <a:p>
            <a:r>
              <a:rPr lang="en-US" dirty="0" smtClean="0"/>
              <a:t>Example: Joint velocity</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71</a:t>
            </a:fld>
            <a:endParaRPr lang="en-US"/>
          </a:p>
        </p:txBody>
      </p:sp>
      <p:sp>
        <p:nvSpPr>
          <p:cNvPr id="8" name="TextBox 7"/>
          <p:cNvSpPr txBox="1"/>
          <p:nvPr/>
        </p:nvSpPr>
        <p:spPr>
          <a:xfrm>
            <a:off x="2667000" y="2057400"/>
            <a:ext cx="838499" cy="369332"/>
          </a:xfrm>
          <a:prstGeom prst="rect">
            <a:avLst/>
          </a:prstGeom>
          <a:noFill/>
        </p:spPr>
        <p:txBody>
          <a:bodyPr wrap="none" rtlCol="0">
            <a:spAutoFit/>
          </a:bodyPr>
          <a:lstStyle/>
          <a:p>
            <a:r>
              <a:rPr lang="en-US" dirty="0" smtClean="0"/>
              <a:t>quartic</a:t>
            </a:r>
            <a:endParaRPr lang="en-US" dirty="0"/>
          </a:p>
        </p:txBody>
      </p:sp>
      <p:sp>
        <p:nvSpPr>
          <p:cNvPr id="9" name="Right Arrow 8"/>
          <p:cNvSpPr/>
          <p:nvPr/>
        </p:nvSpPr>
        <p:spPr>
          <a:xfrm>
            <a:off x="1877791" y="4953000"/>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742993" y="4876222"/>
                <a:ext cx="1134798"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=0</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42993" y="4876222"/>
                <a:ext cx="1134798" cy="382156"/>
              </a:xfrm>
              <a:prstGeom prst="rect">
                <a:avLst/>
              </a:prstGeom>
              <a:blipFill rotWithShape="0">
                <a:blip r:embed="rId3"/>
                <a:stretch>
                  <a:fillRect/>
                </a:stretch>
              </a:blipFill>
            </p:spPr>
            <p:txBody>
              <a:bodyPr/>
              <a:lstStyle/>
              <a:p>
                <a:r>
                  <a:rPr lang="en-US">
                    <a:noFill/>
                  </a:rPr>
                  <a:t> </a:t>
                </a:r>
              </a:p>
            </p:txBody>
          </p:sp>
        </mc:Fallback>
      </mc:AlternateContent>
      <p:sp>
        <p:nvSpPr>
          <p:cNvPr id="11" name="Right Arrow 10"/>
          <p:cNvSpPr/>
          <p:nvPr/>
        </p:nvSpPr>
        <p:spPr>
          <a:xfrm flipH="1">
            <a:off x="6934200" y="4942500"/>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7266209" y="4865722"/>
                <a:ext cx="1134798"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266209" y="4865722"/>
                <a:ext cx="1134798" cy="38215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16931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Joint acceleration</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72</a:t>
            </a:fld>
            <a:endParaRPr lang="en-US"/>
          </a:p>
        </p:txBody>
      </p:sp>
      <p:pic>
        <p:nvPicPr>
          <p:cNvPr id="9" name="Content Placeholder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77791" y="1691796"/>
            <a:ext cx="5388418" cy="3779207"/>
          </a:xfrm>
        </p:spPr>
      </p:pic>
      <p:sp>
        <p:nvSpPr>
          <p:cNvPr id="8" name="TextBox 7"/>
          <p:cNvSpPr txBox="1"/>
          <p:nvPr/>
        </p:nvSpPr>
        <p:spPr>
          <a:xfrm>
            <a:off x="6019800" y="2057400"/>
            <a:ext cx="668773" cy="369332"/>
          </a:xfrm>
          <a:prstGeom prst="rect">
            <a:avLst/>
          </a:prstGeom>
          <a:noFill/>
        </p:spPr>
        <p:txBody>
          <a:bodyPr wrap="none" rtlCol="0">
            <a:spAutoFit/>
          </a:bodyPr>
          <a:lstStyle/>
          <a:p>
            <a:r>
              <a:rPr lang="en-US" dirty="0" smtClean="0"/>
              <a:t>cubic</a:t>
            </a:r>
            <a:endParaRPr lang="en-US" dirty="0"/>
          </a:p>
        </p:txBody>
      </p:sp>
      <p:sp>
        <p:nvSpPr>
          <p:cNvPr id="10" name="Right Arrow 9"/>
          <p:cNvSpPr/>
          <p:nvPr/>
        </p:nvSpPr>
        <p:spPr>
          <a:xfrm flipH="1">
            <a:off x="6934200" y="3428422"/>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7266209" y="3351644"/>
                <a:ext cx="1134798"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=0</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266209" y="3351644"/>
                <a:ext cx="1134798" cy="382156"/>
              </a:xfrm>
              <a:prstGeom prst="rect">
                <a:avLst/>
              </a:prstGeom>
              <a:blipFill rotWithShape="0">
                <a:blip r:embed="rId3"/>
                <a:stretch>
                  <a:fillRect/>
                </a:stretch>
              </a:blipFill>
            </p:spPr>
            <p:txBody>
              <a:bodyPr/>
              <a:lstStyle/>
              <a:p>
                <a:r>
                  <a:rPr lang="en-US">
                    <a:noFill/>
                  </a:rPr>
                  <a:t> </a:t>
                </a:r>
              </a:p>
            </p:txBody>
          </p:sp>
        </mc:Fallback>
      </mc:AlternateContent>
      <p:sp>
        <p:nvSpPr>
          <p:cNvPr id="12" name="Right Arrow 11"/>
          <p:cNvSpPr/>
          <p:nvPr/>
        </p:nvSpPr>
        <p:spPr>
          <a:xfrm>
            <a:off x="1668198" y="3428422"/>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533400" y="3351644"/>
                <a:ext cx="1134798"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=0</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533400" y="3351644"/>
                <a:ext cx="1134798" cy="38215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420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RPP Cylindrical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8</a:t>
            </a:fld>
            <a:endParaRPr lang="en-US"/>
          </a:p>
        </p:txBody>
      </p:sp>
      <p:pic>
        <p:nvPicPr>
          <p:cNvPr id="7" name="Content Placeholder 6" descr="rpp_invkin.png"/>
          <p:cNvPicPr>
            <a:picLocks noGrp="1" noChangeAspect="1"/>
          </p:cNvPicPr>
          <p:nvPr>
            <p:ph sz="quarter" idx="1"/>
          </p:nvPr>
        </p:nvPicPr>
        <p:blipFill>
          <a:blip r:embed="rId2" cstate="print"/>
          <a:stretch>
            <a:fillRect/>
          </a:stretch>
        </p:blipFill>
        <p:spPr>
          <a:xfrm>
            <a:off x="1769604" y="838200"/>
            <a:ext cx="5604791" cy="5486400"/>
          </a:xfrm>
        </p:spPr>
      </p:pic>
      <p:sp>
        <p:nvSpPr>
          <p:cNvPr id="8" name="TextBox 7"/>
          <p:cNvSpPr txBox="1"/>
          <p:nvPr/>
        </p:nvSpPr>
        <p:spPr>
          <a:xfrm>
            <a:off x="3092908" y="4491335"/>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x</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9" name="TextBox 8"/>
          <p:cNvSpPr txBox="1"/>
          <p:nvPr/>
        </p:nvSpPr>
        <p:spPr>
          <a:xfrm>
            <a:off x="5791200" y="3886200"/>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y</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0" name="TextBox 9"/>
          <p:cNvSpPr txBox="1"/>
          <p:nvPr/>
        </p:nvSpPr>
        <p:spPr>
          <a:xfrm>
            <a:off x="5715000" y="1600200"/>
            <a:ext cx="429926"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o</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1" name="TextBox 10"/>
          <p:cNvSpPr txBox="1"/>
          <p:nvPr/>
        </p:nvSpPr>
        <p:spPr>
          <a:xfrm>
            <a:off x="4800600" y="1219200"/>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3</a:t>
            </a:r>
            <a:endParaRPr lang="en-US" sz="2400" baseline="-25000" dirty="0">
              <a:latin typeface="Times New Roman" pitchFamily="18" charset="0"/>
              <a:cs typeface="Times New Roman" pitchFamily="18" charset="0"/>
            </a:endParaRPr>
          </a:p>
        </p:txBody>
      </p:sp>
      <p:sp>
        <p:nvSpPr>
          <p:cNvPr id="12" name="TextBox 11"/>
          <p:cNvSpPr txBox="1"/>
          <p:nvPr/>
        </p:nvSpPr>
        <p:spPr>
          <a:xfrm>
            <a:off x="3276600" y="1748135"/>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p:txBody>
      </p:sp>
      <p:sp>
        <p:nvSpPr>
          <p:cNvPr id="13" name="TextBox 12"/>
          <p:cNvSpPr txBox="1"/>
          <p:nvPr/>
        </p:nvSpPr>
        <p:spPr>
          <a:xfrm>
            <a:off x="3276600" y="3198167"/>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1</a:t>
            </a:r>
            <a:endParaRPr lang="en-US" sz="2400" baseline="-25000" dirty="0">
              <a:latin typeface="Times New Roman" pitchFamily="18" charset="0"/>
              <a:cs typeface="Times New Roman" pitchFamily="18" charset="0"/>
            </a:endParaRPr>
          </a:p>
        </p:txBody>
      </p:sp>
      <p:sp>
        <p:nvSpPr>
          <p:cNvPr id="6" name="Right Brace 5"/>
          <p:cNvSpPr/>
          <p:nvPr/>
        </p:nvSpPr>
        <p:spPr>
          <a:xfrm flipH="1">
            <a:off x="5300646" y="1905000"/>
            <a:ext cx="228600" cy="2971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893094" y="3119734"/>
            <a:ext cx="39626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z</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243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RPP Cylindrical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9</a:t>
            </a:fld>
            <a:endParaRPr lang="en-US"/>
          </a:p>
        </p:txBody>
      </p:sp>
      <p:pic>
        <p:nvPicPr>
          <p:cNvPr id="7" name="Content Placeholder 6" descr="rpp_invkin.png"/>
          <p:cNvPicPr>
            <a:picLocks noGrp="1" noChangeAspect="1"/>
          </p:cNvPicPr>
          <p:nvPr>
            <p:ph sz="quarter" idx="1"/>
          </p:nvPr>
        </p:nvPicPr>
        <p:blipFill>
          <a:blip r:embed="rId2" cstate="print"/>
          <a:stretch>
            <a:fillRect/>
          </a:stretch>
        </p:blipFill>
        <p:spPr>
          <a:xfrm>
            <a:off x="1769604" y="838200"/>
            <a:ext cx="5604791" cy="5486400"/>
          </a:xfrm>
        </p:spPr>
      </p:pic>
      <p:sp>
        <p:nvSpPr>
          <p:cNvPr id="8" name="TextBox 7"/>
          <p:cNvSpPr txBox="1"/>
          <p:nvPr/>
        </p:nvSpPr>
        <p:spPr>
          <a:xfrm>
            <a:off x="3092908" y="4491335"/>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x</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9" name="TextBox 8"/>
          <p:cNvSpPr txBox="1"/>
          <p:nvPr/>
        </p:nvSpPr>
        <p:spPr>
          <a:xfrm>
            <a:off x="5791200" y="3886200"/>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y</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0" name="TextBox 9"/>
          <p:cNvSpPr txBox="1"/>
          <p:nvPr/>
        </p:nvSpPr>
        <p:spPr>
          <a:xfrm>
            <a:off x="5715000" y="1600200"/>
            <a:ext cx="429926"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o</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1" name="TextBox 10"/>
          <p:cNvSpPr txBox="1"/>
          <p:nvPr/>
        </p:nvSpPr>
        <p:spPr>
          <a:xfrm>
            <a:off x="4800600" y="1219200"/>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3</a:t>
            </a:r>
            <a:endParaRPr lang="en-US" sz="2400" baseline="-25000" dirty="0">
              <a:latin typeface="Times New Roman" pitchFamily="18" charset="0"/>
              <a:cs typeface="Times New Roman" pitchFamily="18" charset="0"/>
            </a:endParaRPr>
          </a:p>
        </p:txBody>
      </p:sp>
      <p:sp>
        <p:nvSpPr>
          <p:cNvPr id="12" name="TextBox 11"/>
          <p:cNvSpPr txBox="1"/>
          <p:nvPr/>
        </p:nvSpPr>
        <p:spPr>
          <a:xfrm>
            <a:off x="3276600" y="1748135"/>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p:txBody>
      </p:sp>
      <p:sp>
        <p:nvSpPr>
          <p:cNvPr id="13" name="TextBox 12"/>
          <p:cNvSpPr txBox="1"/>
          <p:nvPr/>
        </p:nvSpPr>
        <p:spPr>
          <a:xfrm>
            <a:off x="3276600" y="3198167"/>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1</a:t>
            </a:r>
            <a:endParaRPr lang="en-US" sz="2400" baseline="-25000" dirty="0">
              <a:latin typeface="Times New Roman" pitchFamily="18" charset="0"/>
              <a:cs typeface="Times New Roman" pitchFamily="18" charset="0"/>
            </a:endParaRPr>
          </a:p>
        </p:txBody>
      </p:sp>
      <p:sp>
        <p:nvSpPr>
          <p:cNvPr id="6" name="Right Brace 5"/>
          <p:cNvSpPr/>
          <p:nvPr/>
        </p:nvSpPr>
        <p:spPr>
          <a:xfrm flipH="1">
            <a:off x="5300646" y="1905000"/>
            <a:ext cx="228600" cy="2971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893094" y="3119734"/>
            <a:ext cx="39626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z</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3974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1827</TotalTime>
  <Words>1169</Words>
  <Application>Microsoft Office PowerPoint</Application>
  <PresentationFormat>On-screen Show (4:3)</PresentationFormat>
  <Paragraphs>445</Paragraphs>
  <Slides>72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2" baseType="lpstr">
      <vt:lpstr>Bookman Old Style</vt:lpstr>
      <vt:lpstr>Calibri</vt:lpstr>
      <vt:lpstr>Cambria Math</vt:lpstr>
      <vt:lpstr>Gill Sans MT</vt:lpstr>
      <vt:lpstr>Symbol</vt:lpstr>
      <vt:lpstr>Times New Roman</vt:lpstr>
      <vt:lpstr>Wingdings</vt:lpstr>
      <vt:lpstr>Wingdings 3</vt:lpstr>
      <vt:lpstr>Origin</vt:lpstr>
      <vt:lpstr>Equation</vt:lpstr>
      <vt:lpstr>Inverse Kinematics</vt:lpstr>
      <vt:lpstr>Inverse Kinematics</vt:lpstr>
      <vt:lpstr>RPP + Spherical Wrist</vt:lpstr>
      <vt:lpstr>RPP + Spherical Wrist</vt:lpstr>
      <vt:lpstr>Kinematic Decoupling</vt:lpstr>
      <vt:lpstr>RPP Cylindrical Manipulator</vt:lpstr>
      <vt:lpstr>RPP Cylindrical Manipulator</vt:lpstr>
      <vt:lpstr>RPP Cylindrical Manipulator</vt:lpstr>
      <vt:lpstr>RPP Cylindrical Manipulator</vt:lpstr>
      <vt:lpstr>RPP Cylindrical Manipulator</vt:lpstr>
      <vt:lpstr>RRP Spherical Manipulator</vt:lpstr>
      <vt:lpstr>RRP Spherical Manipulator</vt:lpstr>
      <vt:lpstr>RRP Spherical Manipulator</vt:lpstr>
      <vt:lpstr>RRP Spherical Manipulator</vt:lpstr>
      <vt:lpstr>RRP Spherical Manipulator</vt:lpstr>
      <vt:lpstr>Spherical Wrist</vt:lpstr>
      <vt:lpstr>Spherical Wrist</vt:lpstr>
      <vt:lpstr>Spherical Wrist</vt:lpstr>
      <vt:lpstr>Inverse Kinematics Recap</vt:lpstr>
      <vt:lpstr>Spherical Wrist</vt:lpstr>
      <vt:lpstr>Spherical Wrist</vt:lpstr>
      <vt:lpstr>Spherical Wrist</vt:lpstr>
      <vt:lpstr>Spherical Wrist</vt:lpstr>
      <vt:lpstr>Spherical Wrist</vt:lpstr>
      <vt:lpstr>Using Inverse Kinematics in Path Generation</vt:lpstr>
      <vt:lpstr>Path Generation</vt:lpstr>
      <vt:lpstr>Joint-Space Path</vt:lpstr>
      <vt:lpstr>Joint-Space Path Joint Angles</vt:lpstr>
      <vt:lpstr>Joint-Space Path</vt:lpstr>
      <vt:lpstr>Joint-Space Path</vt:lpstr>
      <vt:lpstr>Joint-Space Path</vt:lpstr>
      <vt:lpstr>Joint-Space Path</vt:lpstr>
      <vt:lpstr>Cartesian-Space Path</vt:lpstr>
      <vt:lpstr>Cartesian-Space Path Joint Variable 1</vt:lpstr>
      <vt:lpstr>Cartesian-Space Path Joint Variable 2</vt:lpstr>
      <vt:lpstr>Issues with Cartesian-Space Paths</vt:lpstr>
      <vt:lpstr>Joint Velocity Issues</vt:lpstr>
      <vt:lpstr>Joint Velocity Issues</vt:lpstr>
      <vt:lpstr>Joint Velocity Issues</vt:lpstr>
      <vt:lpstr>Joint Velocity Issues</vt:lpstr>
      <vt:lpstr>Workspace</vt:lpstr>
      <vt:lpstr>Workspace</vt:lpstr>
      <vt:lpstr>Workspace</vt:lpstr>
      <vt:lpstr>Workspace</vt:lpstr>
      <vt:lpstr>Workspace</vt:lpstr>
      <vt:lpstr>Workspace</vt:lpstr>
      <vt:lpstr>Workspace</vt:lpstr>
      <vt:lpstr>Workspace</vt:lpstr>
      <vt:lpstr>Workspace</vt:lpstr>
      <vt:lpstr>Workspace</vt:lpstr>
      <vt:lpstr>Workspace</vt:lpstr>
      <vt:lpstr>Paths satisfying end point constraints</vt:lpstr>
      <vt:lpstr>Joint-Space Path</vt:lpstr>
      <vt:lpstr>Joint-Space Path Joint Angles</vt:lpstr>
      <vt:lpstr>Constraints</vt:lpstr>
      <vt:lpstr>Velocity constraints</vt:lpstr>
      <vt:lpstr>Acceleration constraints</vt:lpstr>
      <vt:lpstr>Satisfying the constraints</vt:lpstr>
      <vt:lpstr>Satisfying the constraints with polynomials</vt:lpstr>
      <vt:lpstr>Satisfying the constraints with polynomials</vt:lpstr>
      <vt:lpstr>Satisfying the constraints with polynomials</vt:lpstr>
      <vt:lpstr>Example</vt:lpstr>
      <vt:lpstr>Example: Joint angle</vt:lpstr>
      <vt:lpstr>Example: Joint velocity</vt:lpstr>
      <vt:lpstr>Example: Joint acceleration</vt:lpstr>
      <vt:lpstr>Satisfying the constraints with polynomials</vt:lpstr>
      <vt:lpstr>Satisfying the constraints with polynomials</vt:lpstr>
      <vt:lpstr>Satisfying the constraints with polynomials</vt:lpstr>
      <vt:lpstr>Example</vt:lpstr>
      <vt:lpstr>Example: Joint angle</vt:lpstr>
      <vt:lpstr>Example: Joint velocity</vt:lpstr>
      <vt:lpstr>Example: Joint acceleration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02</dc:title>
  <dc:creator>mab</dc:creator>
  <cp:lastModifiedBy>Windows User</cp:lastModifiedBy>
  <cp:revision>27</cp:revision>
  <dcterms:created xsi:type="dcterms:W3CDTF">2011-01-07T01:27:12Z</dcterms:created>
  <dcterms:modified xsi:type="dcterms:W3CDTF">2018-01-22T03:51:34Z</dcterms:modified>
</cp:coreProperties>
</file>